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8" r:id="rId2"/>
    <p:sldId id="260" r:id="rId3"/>
    <p:sldId id="261" r:id="rId4"/>
    <p:sldId id="262" r:id="rId5"/>
    <p:sldId id="274" r:id="rId6"/>
    <p:sldId id="289" r:id="rId7"/>
    <p:sldId id="275" r:id="rId8"/>
    <p:sldId id="288" r:id="rId9"/>
    <p:sldId id="276" r:id="rId10"/>
    <p:sldId id="290" r:id="rId11"/>
    <p:sldId id="264" r:id="rId12"/>
    <p:sldId id="265" r:id="rId13"/>
    <p:sldId id="266" r:id="rId14"/>
    <p:sldId id="267" r:id="rId15"/>
    <p:sldId id="284" r:id="rId16"/>
    <p:sldId id="280" r:id="rId17"/>
    <p:sldId id="285" r:id="rId18"/>
    <p:sldId id="268" r:id="rId19"/>
    <p:sldId id="283" r:id="rId20"/>
    <p:sldId id="281" r:id="rId21"/>
    <p:sldId id="271" r:id="rId22"/>
    <p:sldId id="273" r:id="rId23"/>
    <p:sldId id="272" r:id="rId24"/>
    <p:sldId id="286" r:id="rId25"/>
    <p:sldId id="270" r:id="rId26"/>
    <p:sldId id="277" r:id="rId27"/>
    <p:sldId id="278" r:id="rId28"/>
    <p:sldId id="279" r:id="rId29"/>
    <p:sldId id="282" r:id="rId30"/>
    <p:sldId id="259" r:id="rId3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50"/>
    <a:srgbClr val="7030A0"/>
    <a:srgbClr val="0070C0"/>
    <a:srgbClr val="FF5D5D"/>
    <a:srgbClr val="EA8A23"/>
    <a:srgbClr val="55565A"/>
    <a:srgbClr val="000000"/>
    <a:srgbClr val="FFCDCD"/>
    <a:srgbClr val="C00000"/>
    <a:srgbClr val="E98C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48" autoAdjust="0"/>
    <p:restoredTop sz="89082" autoAdjust="0"/>
  </p:normalViewPr>
  <p:slideViewPr>
    <p:cSldViewPr snapToGrid="0" snapToObjects="1" showGuides="1">
      <p:cViewPr varScale="1">
        <p:scale>
          <a:sx n="154" d="100"/>
          <a:sy n="154" d="100"/>
        </p:scale>
        <p:origin x="552" y="138"/>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EEC2B6-86D3-4D9F-A8F6-E4F5C06381F6}" type="datetimeFigureOut">
              <a:rPr lang="en-US" smtClean="0"/>
              <a:t>6/13/2019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0F17E4-2B4D-4428-9E25-E07F235B5058}" type="slidenum">
              <a:rPr lang="en-US" smtClean="0"/>
              <a:t>‹#›</a:t>
            </a:fld>
            <a:endParaRPr lang="en-US" dirty="0"/>
          </a:p>
        </p:txBody>
      </p:sp>
    </p:spTree>
    <p:extLst>
      <p:ext uri="{BB962C8B-B14F-4D97-AF65-F5344CB8AC3E}">
        <p14:creationId xmlns:p14="http://schemas.microsoft.com/office/powerpoint/2010/main" val="1174192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Contrac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en.wikipedia.org/wiki/The_Giving_Pledge#cite_note-Xinhua-2"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a:t>
            </a:fld>
            <a:endParaRPr lang="en-US" dirty="0"/>
          </a:p>
        </p:txBody>
      </p:sp>
    </p:spTree>
    <p:extLst>
      <p:ext uri="{BB962C8B-B14F-4D97-AF65-F5344CB8AC3E}">
        <p14:creationId xmlns:p14="http://schemas.microsoft.com/office/powerpoint/2010/main" val="22744042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14</a:t>
            </a:fld>
            <a:endParaRPr lang="en-US" dirty="0"/>
          </a:p>
        </p:txBody>
      </p:sp>
    </p:spTree>
    <p:extLst>
      <p:ext uri="{BB962C8B-B14F-4D97-AF65-F5344CB8AC3E}">
        <p14:creationId xmlns:p14="http://schemas.microsoft.com/office/powerpoint/2010/main" val="21241940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smtClean="0">
                <a:solidFill>
                  <a:schemeClr val="tx1"/>
                </a:solidFill>
                <a:effectLst/>
                <a:latin typeface="+mn-lt"/>
                <a:ea typeface="+mn-ea"/>
                <a:cs typeface="+mn-cs"/>
              </a:rPr>
              <a:t>Note that agglomerative clustering is good at identifying small clusters. Divisive hierarchical clustering is good at identifying large clusters.</a:t>
            </a:r>
          </a:p>
          <a:p>
            <a:r>
              <a:rPr lang="en-US" sz="1200" b="0" i="1" kern="1200" dirty="0" smtClean="0">
                <a:solidFill>
                  <a:schemeClr val="tx1"/>
                </a:solidFill>
                <a:effectLst/>
                <a:latin typeface="+mn-lt"/>
                <a:ea typeface="+mn-ea"/>
                <a:cs typeface="+mn-cs"/>
              </a:rPr>
              <a:t>Jazz</a:t>
            </a:r>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16</a:t>
            </a:fld>
            <a:endParaRPr lang="en-US" dirty="0"/>
          </a:p>
        </p:txBody>
      </p:sp>
    </p:spTree>
    <p:extLst>
      <p:ext uri="{BB962C8B-B14F-4D97-AF65-F5344CB8AC3E}">
        <p14:creationId xmlns:p14="http://schemas.microsoft.com/office/powerpoint/2010/main" val="3872828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17</a:t>
            </a:fld>
            <a:endParaRPr lang="en-US" dirty="0"/>
          </a:p>
        </p:txBody>
      </p:sp>
    </p:spTree>
    <p:extLst>
      <p:ext uri="{BB962C8B-B14F-4D97-AF65-F5344CB8AC3E}">
        <p14:creationId xmlns:p14="http://schemas.microsoft.com/office/powerpoint/2010/main" val="4797073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DBSCAN-Density-based</a:t>
            </a:r>
            <a:r>
              <a:rPr lang="en-US" baseline="0" dirty="0" smtClean="0"/>
              <a:t> spatial clustering of applications with noise</a:t>
            </a:r>
            <a:endParaRPr lang="en-US" dirty="0" smtClean="0"/>
          </a:p>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18</a:t>
            </a:fld>
            <a:endParaRPr lang="en-US" dirty="0"/>
          </a:p>
        </p:txBody>
      </p:sp>
    </p:spTree>
    <p:extLst>
      <p:ext uri="{BB962C8B-B14F-4D97-AF65-F5344CB8AC3E}">
        <p14:creationId xmlns:p14="http://schemas.microsoft.com/office/powerpoint/2010/main" val="710510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21</a:t>
            </a:fld>
            <a:endParaRPr lang="en-US" dirty="0"/>
          </a:p>
        </p:txBody>
      </p:sp>
    </p:spTree>
    <p:extLst>
      <p:ext uri="{BB962C8B-B14F-4D97-AF65-F5344CB8AC3E}">
        <p14:creationId xmlns:p14="http://schemas.microsoft.com/office/powerpoint/2010/main" val="1887524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top</a:t>
            </a:r>
            <a:r>
              <a:rPr lang="en-US" baseline="0" dirty="0" smtClean="0"/>
              <a:t> donor g</a:t>
            </a:r>
            <a:r>
              <a:rPr lang="en-US" dirty="0" smtClean="0"/>
              <a:t>roup represented about</a:t>
            </a:r>
            <a:r>
              <a:rPr lang="en-US" baseline="0" dirty="0" smtClean="0"/>
              <a:t> 0.6% of all eligible donors…accounted for 75% of </a:t>
            </a:r>
            <a:r>
              <a:rPr lang="en-US" baseline="0" dirty="0" smtClean="0"/>
              <a:t>dollars</a:t>
            </a:r>
          </a:p>
          <a:p>
            <a:r>
              <a:rPr lang="en-US" baseline="0" dirty="0" smtClean="0"/>
              <a:t>Adjusted for inflation </a:t>
            </a:r>
            <a:r>
              <a:rPr lang="en-US" baseline="0" smtClean="0"/>
              <a:t>data from 1982</a:t>
            </a:r>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22</a:t>
            </a:fld>
            <a:endParaRPr lang="en-US" dirty="0"/>
          </a:p>
        </p:txBody>
      </p:sp>
    </p:spTree>
    <p:extLst>
      <p:ext uri="{BB962C8B-B14F-4D97-AF65-F5344CB8AC3E}">
        <p14:creationId xmlns:p14="http://schemas.microsoft.com/office/powerpoint/2010/main" val="20482757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23</a:t>
            </a:fld>
            <a:endParaRPr lang="en-US" dirty="0"/>
          </a:p>
        </p:txBody>
      </p:sp>
    </p:spTree>
    <p:extLst>
      <p:ext uri="{BB962C8B-B14F-4D97-AF65-F5344CB8AC3E}">
        <p14:creationId xmlns:p14="http://schemas.microsoft.com/office/powerpoint/2010/main" val="24139131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24</a:t>
            </a:fld>
            <a:endParaRPr lang="en-US" dirty="0"/>
          </a:p>
        </p:txBody>
      </p:sp>
    </p:spTree>
    <p:extLst>
      <p:ext uri="{BB962C8B-B14F-4D97-AF65-F5344CB8AC3E}">
        <p14:creationId xmlns:p14="http://schemas.microsoft.com/office/powerpoint/2010/main" val="29840974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25</a:t>
            </a:fld>
            <a:endParaRPr lang="en-US" dirty="0"/>
          </a:p>
        </p:txBody>
      </p:sp>
    </p:spTree>
    <p:extLst>
      <p:ext uri="{BB962C8B-B14F-4D97-AF65-F5344CB8AC3E}">
        <p14:creationId xmlns:p14="http://schemas.microsoft.com/office/powerpoint/2010/main" val="35853453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29</a:t>
            </a:fld>
            <a:endParaRPr lang="en-US" dirty="0"/>
          </a:p>
        </p:txBody>
      </p:sp>
    </p:spTree>
    <p:extLst>
      <p:ext uri="{BB962C8B-B14F-4D97-AF65-F5344CB8AC3E}">
        <p14:creationId xmlns:p14="http://schemas.microsoft.com/office/powerpoint/2010/main" val="1448205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provide some information</a:t>
            </a:r>
            <a:r>
              <a:rPr lang="en-US" baseline="0" dirty="0" smtClean="0"/>
              <a:t> about my background, then lay the foundation for talking about UL, and finally discuss</a:t>
            </a:r>
          </a:p>
          <a:p>
            <a:r>
              <a:rPr lang="en-US" baseline="0" dirty="0" smtClean="0"/>
              <a:t>How we’ve used it at WFAA to cluster our large donors, and why that group is so important</a:t>
            </a:r>
          </a:p>
          <a:p>
            <a:endParaRPr lang="en-US" baseline="0" dirty="0" smtClean="0"/>
          </a:p>
        </p:txBody>
      </p:sp>
      <p:sp>
        <p:nvSpPr>
          <p:cNvPr id="4" name="Slide Number Placeholder 3"/>
          <p:cNvSpPr>
            <a:spLocks noGrp="1"/>
          </p:cNvSpPr>
          <p:nvPr>
            <p:ph type="sldNum" sz="quarter" idx="10"/>
          </p:nvPr>
        </p:nvSpPr>
        <p:spPr/>
        <p:txBody>
          <a:bodyPr/>
          <a:lstStyle/>
          <a:p>
            <a:fld id="{340F17E4-2B4D-4428-9E25-E07F235B5058}" type="slidenum">
              <a:rPr lang="en-US" smtClean="0"/>
              <a:t>2</a:t>
            </a:fld>
            <a:endParaRPr lang="en-US" dirty="0"/>
          </a:p>
        </p:txBody>
      </p:sp>
    </p:spTree>
    <p:extLst>
      <p:ext uri="{BB962C8B-B14F-4D97-AF65-F5344CB8AC3E}">
        <p14:creationId xmlns:p14="http://schemas.microsoft.com/office/powerpoint/2010/main" val="2944502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3</a:t>
            </a:fld>
            <a:endParaRPr lang="en-US" dirty="0"/>
          </a:p>
        </p:txBody>
      </p:sp>
    </p:spTree>
    <p:extLst>
      <p:ext uri="{BB962C8B-B14F-4D97-AF65-F5344CB8AC3E}">
        <p14:creationId xmlns:p14="http://schemas.microsoft.com/office/powerpoint/2010/main" val="551994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4</a:t>
            </a:fld>
            <a:endParaRPr lang="en-US" dirty="0"/>
          </a:p>
        </p:txBody>
      </p:sp>
    </p:spTree>
    <p:extLst>
      <p:ext uri="{BB962C8B-B14F-4D97-AF65-F5344CB8AC3E}">
        <p14:creationId xmlns:p14="http://schemas.microsoft.com/office/powerpoint/2010/main" val="2645675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organization's stated goal is to inspire the wealthy people of the world to give at least half of their net worth to philanthropy, either during their lifetime or upon their death. The pledge claims to be a moral commitment to give, not a legal </a:t>
            </a:r>
            <a:r>
              <a:rPr lang="en-US" sz="1200" b="0" i="0" u="none" strike="noStrike" kern="1200" dirty="0" smtClean="0">
                <a:solidFill>
                  <a:schemeClr val="tx1"/>
                </a:solidFill>
                <a:effectLst/>
                <a:latin typeface="+mn-lt"/>
                <a:ea typeface="+mn-ea"/>
                <a:cs typeface="+mn-cs"/>
                <a:hlinkClick r:id="rId3" tooltip="Contract"/>
              </a:rPr>
              <a:t>contract</a:t>
            </a:r>
            <a:r>
              <a:rPr lang="en-US" sz="1200" b="0" i="0" kern="1200" dirty="0" smtClean="0">
                <a:solidFill>
                  <a:schemeClr val="tx1"/>
                </a:solidFill>
                <a:effectLst/>
                <a:latin typeface="+mn-lt"/>
                <a:ea typeface="+mn-ea"/>
                <a:cs typeface="+mn-cs"/>
              </a:rPr>
              <a:t>.</a:t>
            </a:r>
            <a:r>
              <a:rPr lang="en-US" sz="1200" b="0" i="0" u="none" strike="noStrike" kern="1200" baseline="30000" dirty="0" smtClean="0">
                <a:solidFill>
                  <a:schemeClr val="tx1"/>
                </a:solidFill>
                <a:effectLst/>
                <a:latin typeface="+mn-lt"/>
                <a:ea typeface="+mn-ea"/>
                <a:cs typeface="+mn-cs"/>
                <a:hlinkClick r:id="rId4"/>
              </a:rPr>
              <a:t>[2]</a:t>
            </a:r>
            <a:r>
              <a:rPr lang="en-US" sz="1200" b="0" i="0" kern="1200" dirty="0" smtClean="0">
                <a:solidFill>
                  <a:schemeClr val="tx1"/>
                </a:solidFill>
                <a:effectLst/>
                <a:latin typeface="+mn-lt"/>
                <a:ea typeface="+mn-ea"/>
                <a:cs typeface="+mn-cs"/>
              </a:rPr>
              <a:t> On The Giving Pledge's website, each individual or couple writes a letter explaining why they chose to give.</a:t>
            </a:r>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5</a:t>
            </a:fld>
            <a:endParaRPr lang="en-US" dirty="0"/>
          </a:p>
        </p:txBody>
      </p:sp>
    </p:spTree>
    <p:extLst>
      <p:ext uri="{BB962C8B-B14F-4D97-AF65-F5344CB8AC3E}">
        <p14:creationId xmlns:p14="http://schemas.microsoft.com/office/powerpoint/2010/main" val="23343992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8</a:t>
            </a:fld>
            <a:endParaRPr lang="en-US" dirty="0"/>
          </a:p>
        </p:txBody>
      </p:sp>
    </p:spTree>
    <p:extLst>
      <p:ext uri="{BB962C8B-B14F-4D97-AF65-F5344CB8AC3E}">
        <p14:creationId xmlns:p14="http://schemas.microsoft.com/office/powerpoint/2010/main" val="4086067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animation?</a:t>
            </a:r>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10</a:t>
            </a:fld>
            <a:endParaRPr lang="en-US" dirty="0"/>
          </a:p>
        </p:txBody>
      </p:sp>
    </p:spTree>
    <p:extLst>
      <p:ext uri="{BB962C8B-B14F-4D97-AF65-F5344CB8AC3E}">
        <p14:creationId xmlns:p14="http://schemas.microsoft.com/office/powerpoint/2010/main" val="3167820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11</a:t>
            </a:fld>
            <a:endParaRPr lang="en-US" dirty="0"/>
          </a:p>
        </p:txBody>
      </p:sp>
    </p:spTree>
    <p:extLst>
      <p:ext uri="{BB962C8B-B14F-4D97-AF65-F5344CB8AC3E}">
        <p14:creationId xmlns:p14="http://schemas.microsoft.com/office/powerpoint/2010/main" val="2490292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DBSCAN-Density-based</a:t>
            </a:r>
            <a:r>
              <a:rPr lang="en-US" baseline="0" dirty="0" smtClean="0"/>
              <a:t> spatial clustering of applications with noise</a:t>
            </a:r>
            <a:endParaRPr lang="en-US" dirty="0"/>
          </a:p>
        </p:txBody>
      </p:sp>
      <p:sp>
        <p:nvSpPr>
          <p:cNvPr id="4" name="Slide Number Placeholder 3"/>
          <p:cNvSpPr>
            <a:spLocks noGrp="1"/>
          </p:cNvSpPr>
          <p:nvPr>
            <p:ph type="sldNum" sz="quarter" idx="10"/>
          </p:nvPr>
        </p:nvSpPr>
        <p:spPr/>
        <p:txBody>
          <a:bodyPr/>
          <a:lstStyle/>
          <a:p>
            <a:fld id="{340F17E4-2B4D-4428-9E25-E07F235B5058}" type="slidenum">
              <a:rPr lang="en-US" smtClean="0"/>
              <a:t>13</a:t>
            </a:fld>
            <a:endParaRPr lang="en-US" dirty="0"/>
          </a:p>
        </p:txBody>
      </p:sp>
    </p:spTree>
    <p:extLst>
      <p:ext uri="{BB962C8B-B14F-4D97-AF65-F5344CB8AC3E}">
        <p14:creationId xmlns:p14="http://schemas.microsoft.com/office/powerpoint/2010/main" val="35422137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E98C2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6665" y="3325091"/>
            <a:ext cx="8483140" cy="1402188"/>
          </a:xfrm>
        </p:spPr>
        <p:txBody>
          <a:bodyPr anchor="b"/>
          <a:lstStyle>
            <a:lvl1pPr algn="l" fontAlgn="t">
              <a:defRPr sz="4500" b="1" i="0" cap="all" baseline="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336665" y="2874016"/>
            <a:ext cx="8483140" cy="451075"/>
          </a:xfrm>
        </p:spPr>
        <p:txBody>
          <a:bodyPr>
            <a:normAutofit/>
          </a:bodyPr>
          <a:lstStyle>
            <a:lvl1pPr marL="0" indent="0" algn="l" fontAlgn="b">
              <a:buNone/>
              <a:defRPr sz="2000" baseline="0">
                <a:solidFill>
                  <a:srgbClr val="55565A"/>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pic>
        <p:nvPicPr>
          <p:cNvPr id="10" name="Picture 9">
            <a:extLst>
              <a:ext uri="{FF2B5EF4-FFF2-40B4-BE49-F238E27FC236}">
                <a16:creationId xmlns:a16="http://schemas.microsoft.com/office/drawing/2014/main" id="{58415A25-5F20-E044-89A5-AF4F640FC163}"/>
              </a:ext>
            </a:extLst>
          </p:cNvPr>
          <p:cNvPicPr>
            <a:picLocks noChangeAspect="1"/>
          </p:cNvPicPr>
          <p:nvPr userDrawn="1"/>
        </p:nvPicPr>
        <p:blipFill>
          <a:blip r:embed="rId2"/>
          <a:stretch>
            <a:fillRect/>
          </a:stretch>
        </p:blipFill>
        <p:spPr>
          <a:xfrm>
            <a:off x="199507" y="163276"/>
            <a:ext cx="3524596" cy="961254"/>
          </a:xfrm>
          <a:prstGeom prst="rect">
            <a:avLst/>
          </a:prstGeom>
        </p:spPr>
      </p:pic>
    </p:spTree>
    <p:extLst>
      <p:ext uri="{BB962C8B-B14F-4D97-AF65-F5344CB8AC3E}">
        <p14:creationId xmlns:p14="http://schemas.microsoft.com/office/powerpoint/2010/main" val="3126459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4F5054"/>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rgbClr val="E98C22"/>
              </a:buClr>
              <a:defRPr baseline="0">
                <a:solidFill>
                  <a:srgbClr val="55565A"/>
                </a:solidFill>
              </a:defRPr>
            </a:lvl1pPr>
            <a:lvl2pPr>
              <a:buClr>
                <a:srgbClr val="955403"/>
              </a:buClr>
              <a:defRPr baseline="0">
                <a:solidFill>
                  <a:srgbClr val="55565A"/>
                </a:solidFill>
              </a:defRPr>
            </a:lvl2pPr>
            <a:lvl3pPr>
              <a:buClr>
                <a:srgbClr val="955403"/>
              </a:buClr>
              <a:defRPr baseline="0">
                <a:solidFill>
                  <a:srgbClr val="55565A"/>
                </a:solidFill>
              </a:defRPr>
            </a:lvl3pPr>
            <a:lvl4pPr>
              <a:buClr>
                <a:srgbClr val="955403"/>
              </a:buClr>
              <a:defRPr baseline="0">
                <a:solidFill>
                  <a:srgbClr val="55565A"/>
                </a:solidFill>
              </a:defRPr>
            </a:lvl4pPr>
            <a:lvl5pPr>
              <a:buClr>
                <a:srgbClr val="955403"/>
              </a:buClr>
              <a:defRPr baseline="0">
                <a:solidFill>
                  <a:srgbClr val="55565A"/>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75192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4550188-3426-C849-BDCA-DF6CEEB6263C}"/>
              </a:ext>
            </a:extLst>
          </p:cNvPr>
          <p:cNvPicPr>
            <a:picLocks noChangeAspect="1"/>
          </p:cNvPicPr>
          <p:nvPr userDrawn="1"/>
        </p:nvPicPr>
        <p:blipFill>
          <a:blip r:embed="rId2"/>
          <a:stretch>
            <a:fillRect/>
          </a:stretch>
        </p:blipFill>
        <p:spPr>
          <a:xfrm>
            <a:off x="432262" y="249390"/>
            <a:ext cx="3757353" cy="609746"/>
          </a:xfrm>
          <a:prstGeom prst="rect">
            <a:avLst/>
          </a:prstGeom>
        </p:spPr>
      </p:pic>
      <p:sp>
        <p:nvSpPr>
          <p:cNvPr id="2" name="Title 1"/>
          <p:cNvSpPr>
            <a:spLocks noGrp="1"/>
          </p:cNvSpPr>
          <p:nvPr>
            <p:ph type="title"/>
          </p:nvPr>
        </p:nvSpPr>
        <p:spPr>
          <a:xfrm>
            <a:off x="332509" y="3246355"/>
            <a:ext cx="8487295" cy="1445701"/>
          </a:xfrm>
        </p:spPr>
        <p:txBody>
          <a:bodyPr anchor="b"/>
          <a:lstStyle>
            <a:lvl1pPr>
              <a:defRPr sz="4500" b="1" i="0" cap="all" baseline="0">
                <a:solidFill>
                  <a:srgbClr val="B16815"/>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40822" y="2867894"/>
            <a:ext cx="8478981" cy="378462"/>
          </a:xfrm>
        </p:spPr>
        <p:txBody>
          <a:bodyPr>
            <a:normAutofit/>
          </a:bodyPr>
          <a:lstStyle>
            <a:lvl1pPr marL="0" indent="0">
              <a:buNone/>
              <a:defRPr sz="2000" baseline="0">
                <a:solidFill>
                  <a:srgbClr val="55565A"/>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pic>
        <p:nvPicPr>
          <p:cNvPr id="19" name="Picture 18">
            <a:extLst>
              <a:ext uri="{FF2B5EF4-FFF2-40B4-BE49-F238E27FC236}">
                <a16:creationId xmlns:a16="http://schemas.microsoft.com/office/drawing/2014/main" id="{7C34F249-827B-FA4A-9428-17ACC95CC57D}"/>
              </a:ext>
            </a:extLst>
          </p:cNvPr>
          <p:cNvPicPr>
            <a:picLocks noChangeAspect="1"/>
          </p:cNvPicPr>
          <p:nvPr userDrawn="1"/>
        </p:nvPicPr>
        <p:blipFill>
          <a:blip r:embed="rId3"/>
          <a:stretch>
            <a:fillRect/>
          </a:stretch>
        </p:blipFill>
        <p:spPr>
          <a:xfrm>
            <a:off x="7791815" y="330520"/>
            <a:ext cx="1027988" cy="345340"/>
          </a:xfrm>
          <a:prstGeom prst="rect">
            <a:avLst/>
          </a:prstGeom>
        </p:spPr>
      </p:pic>
    </p:spTree>
    <p:extLst>
      <p:ext uri="{BB962C8B-B14F-4D97-AF65-F5344CB8AC3E}">
        <p14:creationId xmlns:p14="http://schemas.microsoft.com/office/powerpoint/2010/main" val="1077212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29783" y="1268016"/>
            <a:ext cx="4250529" cy="33647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80312" y="1268016"/>
            <a:ext cx="4233904" cy="33647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47185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6212322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9784" y="273844"/>
            <a:ext cx="8484432" cy="99417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29784" y="1283006"/>
            <a:ext cx="8484432" cy="355881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269905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Lst>
  <p:txStyles>
    <p:titleStyle>
      <a:lvl1pPr algn="l" defTabSz="685800" rtl="0" eaLnBrk="1" latinLnBrk="0" hangingPunct="1">
        <a:lnSpc>
          <a:spcPct val="90000"/>
        </a:lnSpc>
        <a:spcBef>
          <a:spcPct val="0"/>
        </a:spcBef>
        <a:buNone/>
        <a:defRPr sz="3300" kern="1200" baseline="0">
          <a:solidFill>
            <a:srgbClr val="55565A"/>
          </a:solidFill>
          <a:latin typeface="+mj-lt"/>
          <a:ea typeface="+mj-ea"/>
          <a:cs typeface="+mj-cs"/>
        </a:defRPr>
      </a:lvl1pPr>
    </p:titleStyle>
    <p:bodyStyle>
      <a:lvl1pPr marL="171450" indent="-171450" algn="l" defTabSz="685800" rtl="0" eaLnBrk="1" latinLnBrk="0" hangingPunct="1">
        <a:lnSpc>
          <a:spcPct val="90000"/>
        </a:lnSpc>
        <a:spcBef>
          <a:spcPts val="750"/>
        </a:spcBef>
        <a:buClr>
          <a:srgbClr val="E98C22"/>
        </a:buClr>
        <a:buFont typeface="Arial" panose="020B0604020202020204" pitchFamily="34" charset="0"/>
        <a:buChar char="•"/>
        <a:defRPr sz="2100" kern="1200" baseline="0">
          <a:solidFill>
            <a:srgbClr val="55565A"/>
          </a:solidFill>
          <a:latin typeface="+mn-lt"/>
          <a:ea typeface="+mn-ea"/>
          <a:cs typeface="+mn-cs"/>
        </a:defRPr>
      </a:lvl1pPr>
      <a:lvl2pPr marL="514350" indent="-171450" algn="l" defTabSz="685800" rtl="0" eaLnBrk="1" latinLnBrk="0" hangingPunct="1">
        <a:lnSpc>
          <a:spcPct val="90000"/>
        </a:lnSpc>
        <a:spcBef>
          <a:spcPts val="375"/>
        </a:spcBef>
        <a:buClr>
          <a:srgbClr val="955403"/>
        </a:buClr>
        <a:buFont typeface="Arial" panose="020B0604020202020204" pitchFamily="34" charset="0"/>
        <a:buChar char="•"/>
        <a:defRPr sz="1800" kern="1200" baseline="0">
          <a:solidFill>
            <a:srgbClr val="55565A"/>
          </a:solidFill>
          <a:latin typeface="+mn-lt"/>
          <a:ea typeface="+mn-ea"/>
          <a:cs typeface="+mn-cs"/>
        </a:defRPr>
      </a:lvl2pPr>
      <a:lvl3pPr marL="857250" indent="-171450" algn="l" defTabSz="685800" rtl="0" eaLnBrk="1" latinLnBrk="0" hangingPunct="1">
        <a:lnSpc>
          <a:spcPct val="90000"/>
        </a:lnSpc>
        <a:spcBef>
          <a:spcPts val="375"/>
        </a:spcBef>
        <a:buClr>
          <a:srgbClr val="955403"/>
        </a:buClr>
        <a:buFont typeface="Arial" panose="020B0604020202020204" pitchFamily="34" charset="0"/>
        <a:buChar char="•"/>
        <a:defRPr sz="1500" kern="1200" baseline="0">
          <a:solidFill>
            <a:srgbClr val="55565A"/>
          </a:solidFill>
          <a:latin typeface="+mn-lt"/>
          <a:ea typeface="+mn-ea"/>
          <a:cs typeface="+mn-cs"/>
        </a:defRPr>
      </a:lvl3pPr>
      <a:lvl4pPr marL="1200150" indent="-171450" algn="l" defTabSz="685800" rtl="0" eaLnBrk="1" latinLnBrk="0" hangingPunct="1">
        <a:lnSpc>
          <a:spcPct val="90000"/>
        </a:lnSpc>
        <a:spcBef>
          <a:spcPts val="375"/>
        </a:spcBef>
        <a:buClr>
          <a:srgbClr val="955403"/>
        </a:buClr>
        <a:buFont typeface="Arial" panose="020B0604020202020204" pitchFamily="34" charset="0"/>
        <a:buChar char="•"/>
        <a:defRPr sz="1350" kern="1200" baseline="0">
          <a:solidFill>
            <a:srgbClr val="55565A"/>
          </a:solidFill>
          <a:latin typeface="+mn-lt"/>
          <a:ea typeface="+mn-ea"/>
          <a:cs typeface="+mn-cs"/>
        </a:defRPr>
      </a:lvl4pPr>
      <a:lvl5pPr marL="1543050" indent="-171450" algn="l" defTabSz="685800" rtl="0" eaLnBrk="1" latinLnBrk="0" hangingPunct="1">
        <a:lnSpc>
          <a:spcPct val="90000"/>
        </a:lnSpc>
        <a:spcBef>
          <a:spcPts val="375"/>
        </a:spcBef>
        <a:buClr>
          <a:srgbClr val="955403"/>
        </a:buClr>
        <a:buFont typeface="Arial" panose="020B0604020202020204" pitchFamily="34" charset="0"/>
        <a:buChar char="•"/>
        <a:defRPr sz="1350" kern="1200" baseline="0">
          <a:solidFill>
            <a:srgbClr val="55565A"/>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uc-r.github.io/hc_clusterin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www.sthda.com/english/wiki/wiki.php?id_contents=794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A6A85-5CE6-544F-9614-E28E716BA34E}"/>
              </a:ext>
            </a:extLst>
          </p:cNvPr>
          <p:cNvSpPr>
            <a:spLocks noGrp="1"/>
          </p:cNvSpPr>
          <p:nvPr>
            <p:ph type="ctrTitle"/>
          </p:nvPr>
        </p:nvSpPr>
        <p:spPr/>
        <p:txBody>
          <a:bodyPr>
            <a:normAutofit fontScale="90000"/>
          </a:bodyPr>
          <a:lstStyle/>
          <a:p>
            <a:r>
              <a:rPr lang="en-US" dirty="0" smtClean="0"/>
              <a:t>Generating Insights from Clustering Large Donors</a:t>
            </a:r>
            <a:endParaRPr lang="en-US" dirty="0"/>
          </a:p>
        </p:txBody>
      </p:sp>
      <p:sp>
        <p:nvSpPr>
          <p:cNvPr id="3" name="Text Placeholder 2">
            <a:extLst>
              <a:ext uri="{FF2B5EF4-FFF2-40B4-BE49-F238E27FC236}">
                <a16:creationId xmlns:a16="http://schemas.microsoft.com/office/drawing/2014/main" id="{42CDF968-3FE8-3F4B-AC55-7A5C7A581E51}"/>
              </a:ext>
            </a:extLst>
          </p:cNvPr>
          <p:cNvSpPr>
            <a:spLocks noGrp="1"/>
          </p:cNvSpPr>
          <p:nvPr>
            <p:ph type="subTitle" idx="1"/>
          </p:nvPr>
        </p:nvSpPr>
        <p:spPr>
          <a:xfrm>
            <a:off x="336665" y="2320006"/>
            <a:ext cx="8483140" cy="1125997"/>
          </a:xfrm>
        </p:spPr>
        <p:txBody>
          <a:bodyPr>
            <a:normAutofit/>
          </a:bodyPr>
          <a:lstStyle/>
          <a:p>
            <a:r>
              <a:rPr lang="en-US" sz="2200" dirty="0"/>
              <a:t>Brad Stieber</a:t>
            </a:r>
            <a:r>
              <a:rPr lang="en-US" dirty="0"/>
              <a:t/>
            </a:r>
            <a:br>
              <a:rPr lang="en-US" dirty="0"/>
            </a:br>
            <a:r>
              <a:rPr lang="en-US" dirty="0"/>
              <a:t>Data Analyst, Wisconsin Foundation and Alumni Association</a:t>
            </a:r>
            <a:br>
              <a:rPr lang="en-US" dirty="0"/>
            </a:br>
            <a:r>
              <a:rPr lang="en-US" u="sng" dirty="0" smtClean="0"/>
              <a:t>Brad.Stieber@supportuw.org</a:t>
            </a:r>
            <a:r>
              <a:rPr lang="en-US" dirty="0" smtClean="0"/>
              <a:t> </a:t>
            </a:r>
            <a:r>
              <a:rPr lang="en-US" sz="2400" dirty="0" smtClean="0"/>
              <a:t>|</a:t>
            </a:r>
            <a:r>
              <a:rPr lang="en-US" dirty="0" smtClean="0"/>
              <a:t> </a:t>
            </a:r>
            <a:r>
              <a:rPr lang="en-US" u="sng" dirty="0" smtClean="0"/>
              <a:t>bgstieber.github.io</a:t>
            </a:r>
            <a:endParaRPr lang="en-US" dirty="0"/>
          </a:p>
        </p:txBody>
      </p:sp>
    </p:spTree>
    <p:extLst>
      <p:ext uri="{BB962C8B-B14F-4D97-AF65-F5344CB8AC3E}">
        <p14:creationId xmlns:p14="http://schemas.microsoft.com/office/powerpoint/2010/main" val="2813706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 did at WFAA</a:t>
            </a:r>
            <a:endParaRPr lang="en-US" dirty="0"/>
          </a:p>
        </p:txBody>
      </p:sp>
      <p:sp>
        <p:nvSpPr>
          <p:cNvPr id="3" name="Content Placeholder 2"/>
          <p:cNvSpPr>
            <a:spLocks noGrp="1"/>
          </p:cNvSpPr>
          <p:nvPr>
            <p:ph idx="1"/>
          </p:nvPr>
        </p:nvSpPr>
        <p:spPr/>
        <p:txBody>
          <a:bodyPr/>
          <a:lstStyle/>
          <a:p>
            <a:r>
              <a:rPr lang="en-US" dirty="0" smtClean="0"/>
              <a:t>Used K-Means clustering on our largest donors</a:t>
            </a:r>
          </a:p>
          <a:p>
            <a:pPr lvl="1"/>
            <a:r>
              <a:rPr lang="en-US" dirty="0" smtClean="0"/>
              <a:t>$250K+ households, 75% of giving → 0.6% of donor households</a:t>
            </a:r>
          </a:p>
          <a:p>
            <a:r>
              <a:rPr lang="en-US" dirty="0" smtClean="0"/>
              <a:t>Four distinct clusters were found – providing questions, ideas, and direction for development strategies.</a:t>
            </a:r>
            <a:endParaRPr lang="en-US" dirty="0"/>
          </a:p>
        </p:txBody>
      </p:sp>
      <p:sp>
        <p:nvSpPr>
          <p:cNvPr id="6" name="Oval 5"/>
          <p:cNvSpPr/>
          <p:nvPr/>
        </p:nvSpPr>
        <p:spPr>
          <a:xfrm>
            <a:off x="6125374" y="2389036"/>
            <a:ext cx="1647540" cy="1624093"/>
          </a:xfrm>
          <a:prstGeom prst="ellipse">
            <a:avLst/>
          </a:prstGeom>
          <a:solidFill>
            <a:srgbClr val="FF5D5D"/>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Oldie but a Goodie</a:t>
            </a:r>
            <a:endParaRPr lang="en-US" sz="1600" dirty="0"/>
          </a:p>
        </p:txBody>
      </p:sp>
      <p:sp>
        <p:nvSpPr>
          <p:cNvPr id="7" name="Oval 6"/>
          <p:cNvSpPr/>
          <p:nvPr/>
        </p:nvSpPr>
        <p:spPr>
          <a:xfrm>
            <a:off x="5472190" y="3601616"/>
            <a:ext cx="1257540" cy="1107233"/>
          </a:xfrm>
          <a:prstGeom prst="ellipse">
            <a:avLst/>
          </a:prstGeom>
          <a:solidFill>
            <a:srgbClr val="0070C0"/>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Big Kahuna</a:t>
            </a:r>
            <a:endParaRPr lang="en-US" sz="1600" dirty="0"/>
          </a:p>
        </p:txBody>
      </p:sp>
      <p:sp>
        <p:nvSpPr>
          <p:cNvPr id="9" name="Oval 8"/>
          <p:cNvSpPr/>
          <p:nvPr/>
        </p:nvSpPr>
        <p:spPr>
          <a:xfrm>
            <a:off x="6966857" y="3328567"/>
            <a:ext cx="2177143" cy="1250118"/>
          </a:xfrm>
          <a:prstGeom prst="ellipse">
            <a:avLst/>
          </a:prstGeom>
          <a:solidFill>
            <a:srgbClr val="7030A0"/>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Young Whippersnappers</a:t>
            </a:r>
            <a:endParaRPr lang="en-US" sz="1200" dirty="0"/>
          </a:p>
        </p:txBody>
      </p:sp>
      <p:sp>
        <p:nvSpPr>
          <p:cNvPr id="8" name="Oval 7"/>
          <p:cNvSpPr/>
          <p:nvPr/>
        </p:nvSpPr>
        <p:spPr>
          <a:xfrm>
            <a:off x="6358343" y="4142246"/>
            <a:ext cx="1498033" cy="810414"/>
          </a:xfrm>
          <a:prstGeom prst="ellipse">
            <a:avLst/>
          </a:prstGeom>
          <a:solidFill>
            <a:srgbClr val="00B050"/>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Take the Money and Run</a:t>
            </a:r>
            <a:endParaRPr lang="en-US" sz="1600" dirty="0"/>
          </a:p>
        </p:txBody>
      </p:sp>
      <p:sp>
        <p:nvSpPr>
          <p:cNvPr id="10" name="Right Arrow 9"/>
          <p:cNvSpPr/>
          <p:nvPr/>
        </p:nvSpPr>
        <p:spPr>
          <a:xfrm>
            <a:off x="3184224" y="4142246"/>
            <a:ext cx="2065176" cy="356521"/>
          </a:xfrm>
          <a:prstGeom prst="rightArrow">
            <a:avLst/>
          </a:prstGeom>
          <a:solidFill>
            <a:schemeClr val="tx1">
              <a:lumMod val="50000"/>
              <a:lumOff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p:cNvSpPr txBox="1"/>
          <p:nvPr/>
        </p:nvSpPr>
        <p:spPr>
          <a:xfrm>
            <a:off x="3184224" y="3095893"/>
            <a:ext cx="2414143" cy="954107"/>
          </a:xfrm>
          <a:prstGeom prst="rect">
            <a:avLst/>
          </a:prstGeom>
          <a:noFill/>
        </p:spPr>
        <p:txBody>
          <a:bodyPr wrap="square" rtlCol="0">
            <a:spAutoFit/>
          </a:bodyPr>
          <a:lstStyle/>
          <a:p>
            <a:pPr marL="342900" indent="-342900">
              <a:buAutoNum type="arabicPeriod"/>
            </a:pPr>
            <a:r>
              <a:rPr lang="en-US" sz="1400" dirty="0">
                <a:solidFill>
                  <a:srgbClr val="55565A"/>
                </a:solidFill>
              </a:rPr>
              <a:t>Pull data</a:t>
            </a:r>
          </a:p>
          <a:p>
            <a:pPr marL="342900" indent="-342900">
              <a:buAutoNum type="arabicPeriod"/>
            </a:pPr>
            <a:r>
              <a:rPr lang="en-US" sz="1400" dirty="0">
                <a:solidFill>
                  <a:srgbClr val="55565A"/>
                </a:solidFill>
              </a:rPr>
              <a:t>log-transform</a:t>
            </a:r>
          </a:p>
          <a:p>
            <a:pPr marL="342900" indent="-342900">
              <a:buAutoNum type="arabicPeriod"/>
            </a:pPr>
            <a:r>
              <a:rPr lang="en-US" sz="1400" dirty="0">
                <a:solidFill>
                  <a:srgbClr val="55565A"/>
                </a:solidFill>
              </a:rPr>
              <a:t>Center and scale</a:t>
            </a:r>
          </a:p>
          <a:p>
            <a:pPr marL="342900" indent="-342900">
              <a:buAutoNum type="arabicPeriod"/>
            </a:pPr>
            <a:r>
              <a:rPr lang="en-US" sz="1400" dirty="0">
                <a:solidFill>
                  <a:srgbClr val="55565A"/>
                </a:solidFill>
              </a:rPr>
              <a:t>K-Means</a:t>
            </a:r>
          </a:p>
        </p:txBody>
      </p:sp>
      <p:graphicFrame>
        <p:nvGraphicFramePr>
          <p:cNvPr id="5" name="Table 4"/>
          <p:cNvGraphicFramePr>
            <a:graphicFrameLocks noGrp="1"/>
          </p:cNvGraphicFramePr>
          <p:nvPr>
            <p:extLst>
              <p:ext uri="{D42A27DB-BD31-4B8C-83A1-F6EECF244321}">
                <p14:modId xmlns:p14="http://schemas.microsoft.com/office/powerpoint/2010/main" val="3804845234"/>
              </p:ext>
            </p:extLst>
          </p:nvPr>
        </p:nvGraphicFramePr>
        <p:xfrm>
          <a:off x="416040" y="2945226"/>
          <a:ext cx="2438400" cy="1359361"/>
        </p:xfrm>
        <a:graphic>
          <a:graphicData uri="http://schemas.openxmlformats.org/drawingml/2006/table">
            <a:tbl>
              <a:tblPr firstRow="1" bandRow="1">
                <a:tableStyleId>{2D5ABB26-0587-4C30-8999-92F81FD0307C}</a:tableStyleId>
              </a:tblPr>
              <a:tblGrid>
                <a:gridCol w="609600">
                  <a:extLst>
                    <a:ext uri="{9D8B030D-6E8A-4147-A177-3AD203B41FA5}">
                      <a16:colId xmlns:a16="http://schemas.microsoft.com/office/drawing/2014/main" val="494699533"/>
                    </a:ext>
                  </a:extLst>
                </a:gridCol>
                <a:gridCol w="609600">
                  <a:extLst>
                    <a:ext uri="{9D8B030D-6E8A-4147-A177-3AD203B41FA5}">
                      <a16:colId xmlns:a16="http://schemas.microsoft.com/office/drawing/2014/main" val="714014547"/>
                    </a:ext>
                  </a:extLst>
                </a:gridCol>
                <a:gridCol w="609600">
                  <a:extLst>
                    <a:ext uri="{9D8B030D-6E8A-4147-A177-3AD203B41FA5}">
                      <a16:colId xmlns:a16="http://schemas.microsoft.com/office/drawing/2014/main" val="1354217283"/>
                    </a:ext>
                  </a:extLst>
                </a:gridCol>
                <a:gridCol w="609600">
                  <a:extLst>
                    <a:ext uri="{9D8B030D-6E8A-4147-A177-3AD203B41FA5}">
                      <a16:colId xmlns:a16="http://schemas.microsoft.com/office/drawing/2014/main" val="1508066108"/>
                    </a:ext>
                  </a:extLst>
                </a:gridCol>
              </a:tblGrid>
              <a:tr h="394653">
                <a:tc>
                  <a:txBody>
                    <a:bodyPr/>
                    <a:lstStyle/>
                    <a:p>
                      <a:pPr algn="ctr" rtl="0" fontAlgn="ctr"/>
                      <a:r>
                        <a:rPr lang="en-US" sz="1800" b="1" u="none" strike="noStrike" dirty="0">
                          <a:solidFill>
                            <a:schemeClr val="bg1"/>
                          </a:solidFill>
                          <a:effectLst/>
                        </a:rPr>
                        <a:t>X</a:t>
                      </a:r>
                      <a:r>
                        <a:rPr lang="en-US" sz="1800" b="1" u="none" strike="noStrike" baseline="-25000" dirty="0">
                          <a:solidFill>
                            <a:schemeClr val="bg1"/>
                          </a:solidFill>
                          <a:effectLst/>
                        </a:rPr>
                        <a:t>1</a:t>
                      </a:r>
                      <a:endParaRPr lang="en-US" sz="1800" b="1" i="0" u="none" strike="noStrike" dirty="0">
                        <a:solidFill>
                          <a:schemeClr val="bg1"/>
                        </a:solidFill>
                        <a:effectLst/>
                        <a:latin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tc>
                  <a:txBody>
                    <a:bodyPr/>
                    <a:lstStyle/>
                    <a:p>
                      <a:pPr algn="ctr" rtl="0" fontAlgn="ctr"/>
                      <a:r>
                        <a:rPr lang="en-US" sz="1800" b="1" u="none" strike="noStrike" dirty="0">
                          <a:solidFill>
                            <a:schemeClr val="bg1"/>
                          </a:solidFill>
                          <a:effectLst/>
                        </a:rPr>
                        <a:t>X</a:t>
                      </a:r>
                      <a:r>
                        <a:rPr lang="en-US" sz="1800" b="1" u="none" strike="noStrike" baseline="-25000" dirty="0">
                          <a:solidFill>
                            <a:schemeClr val="bg1"/>
                          </a:solidFill>
                          <a:effectLst/>
                        </a:rPr>
                        <a:t>2</a:t>
                      </a:r>
                      <a:endParaRPr lang="en-US" sz="1800" b="1" i="0" u="none" strike="noStrike" dirty="0">
                        <a:solidFill>
                          <a:schemeClr val="bg1"/>
                        </a:solidFill>
                        <a:effectLst/>
                        <a:latin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tc>
                  <a:txBody>
                    <a:bodyPr/>
                    <a:lstStyle/>
                    <a:p>
                      <a:pPr algn="ctr" rtl="0" fontAlgn="ctr"/>
                      <a:r>
                        <a:rPr lang="en-US" sz="1800" b="1" u="none" strike="noStrike" dirty="0">
                          <a:solidFill>
                            <a:schemeClr val="bg1"/>
                          </a:solidFill>
                          <a:effectLst/>
                        </a:rPr>
                        <a:t>…</a:t>
                      </a:r>
                      <a:endParaRPr lang="en-US" sz="1800" b="1" i="0" u="none" strike="noStrike" dirty="0">
                        <a:solidFill>
                          <a:schemeClr val="bg1"/>
                        </a:solidFill>
                        <a:effectLst/>
                        <a:latin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tc>
                  <a:txBody>
                    <a:bodyPr/>
                    <a:lstStyle/>
                    <a:p>
                      <a:pPr algn="ctr" rtl="0" fontAlgn="ctr"/>
                      <a:r>
                        <a:rPr lang="en-US" sz="1800" b="1" u="none" strike="noStrike" dirty="0">
                          <a:solidFill>
                            <a:schemeClr val="bg1"/>
                          </a:solidFill>
                          <a:effectLst/>
                        </a:rPr>
                        <a:t>X</a:t>
                      </a:r>
                      <a:r>
                        <a:rPr lang="en-US" sz="1800" b="1" u="none" strike="noStrike" baseline="-25000" dirty="0">
                          <a:solidFill>
                            <a:schemeClr val="bg1"/>
                          </a:solidFill>
                          <a:effectLst/>
                        </a:rPr>
                        <a:t>12</a:t>
                      </a:r>
                      <a:endParaRPr lang="en-US" sz="1800" b="1" i="0" u="none" strike="noStrike" dirty="0">
                        <a:solidFill>
                          <a:schemeClr val="bg1"/>
                        </a:solidFill>
                        <a:effectLst/>
                        <a:latin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extLst>
                  <a:ext uri="{0D108BD9-81ED-4DB2-BD59-A6C34878D82A}">
                    <a16:rowId xmlns:a16="http://schemas.microsoft.com/office/drawing/2014/main" val="3451569911"/>
                  </a:ext>
                </a:extLst>
              </a:tr>
              <a:tr h="328878">
                <a:tc>
                  <a:txBody>
                    <a:bodyPr/>
                    <a:lstStyle/>
                    <a:p>
                      <a:pPr algn="ctr" rtl="0" fontAlgn="b"/>
                      <a:r>
                        <a:rPr lang="en-US" sz="1600" u="none" strike="noStrike" dirty="0">
                          <a:effectLst/>
                        </a:rPr>
                        <a:t>0.26</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rtl="0" fontAlgn="b"/>
                      <a:r>
                        <a:rPr lang="en-US" sz="1600" u="none" strike="noStrike" dirty="0">
                          <a:effectLst/>
                        </a:rPr>
                        <a:t>0.95</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rowSpan="3">
                  <a:txBody>
                    <a:bodyPr/>
                    <a:lstStyle/>
                    <a:p>
                      <a:pPr algn="ctr" rtl="0" fontAlgn="ctr"/>
                      <a:r>
                        <a:rPr lang="en-US" sz="1600" u="none" strike="noStrike" dirty="0">
                          <a:effectLst/>
                        </a:rPr>
                        <a:t>…</a:t>
                      </a:r>
                      <a:endParaRPr lang="en-US" sz="1600" b="0" i="0" u="none" strike="noStrike" dirty="0">
                        <a:solidFill>
                          <a:srgbClr val="000000"/>
                        </a:solidFill>
                        <a:effectLst/>
                        <a:latin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r>
                        <a:rPr lang="en-US" sz="1600" u="none" strike="noStrike" dirty="0">
                          <a:effectLst/>
                        </a:rPr>
                        <a:t>0.44</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7205873"/>
                  </a:ext>
                </a:extLst>
              </a:tr>
              <a:tr h="317915">
                <a:tc>
                  <a:txBody>
                    <a:bodyPr/>
                    <a:lstStyle/>
                    <a:p>
                      <a:pPr algn="ctr" rtl="0" fontAlgn="b"/>
                      <a:r>
                        <a:rPr lang="en-US" sz="1600" u="none" strike="noStrike" dirty="0">
                          <a:effectLst/>
                        </a:rPr>
                        <a:t>0.33</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rtl="0" fontAlgn="b"/>
                      <a:r>
                        <a:rPr lang="en-US" sz="1600" u="none" strike="noStrike" dirty="0">
                          <a:effectLst/>
                        </a:rPr>
                        <a:t>0.05</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vMerge="1">
                  <a:txBody>
                    <a:bodyPr/>
                    <a:lstStyle/>
                    <a:p>
                      <a:endParaRPr lang="en-US"/>
                    </a:p>
                  </a:txBody>
                  <a:tcPr/>
                </a:tc>
                <a:tc>
                  <a:txBody>
                    <a:bodyPr/>
                    <a:lstStyle/>
                    <a:p>
                      <a:pPr algn="ctr" rtl="0" fontAlgn="b"/>
                      <a:r>
                        <a:rPr lang="en-US" sz="1600" u="none" strike="noStrike" dirty="0">
                          <a:effectLst/>
                        </a:rPr>
                        <a:t>0.83</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55560205"/>
                  </a:ext>
                </a:extLst>
              </a:tr>
              <a:tr h="317915">
                <a:tc>
                  <a:txBody>
                    <a:bodyPr/>
                    <a:lstStyle/>
                    <a:p>
                      <a:pPr algn="ctr" rtl="0" fontAlgn="b"/>
                      <a:r>
                        <a:rPr lang="en-US" sz="1600" u="none" strike="noStrike" dirty="0">
                          <a:effectLst/>
                        </a:rPr>
                        <a:t>0.1</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rtl="0" fontAlgn="b"/>
                      <a:r>
                        <a:rPr lang="en-US" sz="1600" u="none" strike="noStrike" dirty="0">
                          <a:effectLst/>
                        </a:rPr>
                        <a:t>0.89</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vMerge="1">
                  <a:txBody>
                    <a:bodyPr/>
                    <a:lstStyle/>
                    <a:p>
                      <a:endParaRPr lang="en-US"/>
                    </a:p>
                  </a:txBody>
                  <a:tcPr/>
                </a:tc>
                <a:tc>
                  <a:txBody>
                    <a:bodyPr/>
                    <a:lstStyle/>
                    <a:p>
                      <a:pPr algn="ctr" rtl="0" fontAlgn="b"/>
                      <a:r>
                        <a:rPr lang="en-US" sz="1600" u="none" strike="noStrike" dirty="0">
                          <a:effectLst/>
                        </a:rPr>
                        <a:t>0.77</a:t>
                      </a:r>
                      <a:endParaRPr lang="en-US" sz="16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4826397"/>
                  </a:ext>
                </a:extLst>
              </a:tr>
            </a:tbl>
          </a:graphicData>
        </a:graphic>
      </p:graphicFrame>
    </p:spTree>
    <p:extLst>
      <p:ext uri="{BB962C8B-B14F-4D97-AF65-F5344CB8AC3E}">
        <p14:creationId xmlns:p14="http://schemas.microsoft.com/office/powerpoint/2010/main" val="81670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6" grpId="0" animBg="1"/>
      <p:bldP spid="7" grpId="0" animBg="1"/>
      <p:bldP spid="9" grpId="0" animBg="1"/>
      <p:bldP spid="8" grpId="0" animBg="1"/>
      <p:bldP spid="10" grpId="0" animBg="1"/>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Unsupervised Learning</a:t>
            </a:r>
            <a:endParaRPr lang="en-US" dirty="0"/>
          </a:p>
        </p:txBody>
      </p:sp>
      <p:sp>
        <p:nvSpPr>
          <p:cNvPr id="3" name="Content Placeholder 2"/>
          <p:cNvSpPr>
            <a:spLocks noGrp="1"/>
          </p:cNvSpPr>
          <p:nvPr>
            <p:ph idx="1"/>
          </p:nvPr>
        </p:nvSpPr>
        <p:spPr>
          <a:xfrm>
            <a:off x="339155" y="1125877"/>
            <a:ext cx="8484432" cy="3558817"/>
          </a:xfrm>
        </p:spPr>
        <p:txBody>
          <a:bodyPr/>
          <a:lstStyle/>
          <a:p>
            <a:r>
              <a:rPr lang="en-US" dirty="0" smtClean="0"/>
              <a:t>We have </a:t>
            </a:r>
            <a:r>
              <a:rPr lang="en-US" dirty="0" smtClean="0">
                <a:latin typeface="Consolas" panose="020B0609020204030204" pitchFamily="49" charset="0"/>
              </a:rPr>
              <a:t>X</a:t>
            </a:r>
            <a:r>
              <a:rPr lang="en-US" dirty="0" smtClean="0"/>
              <a:t> (data set), but no </a:t>
            </a:r>
            <a:r>
              <a:rPr lang="en-US" dirty="0" smtClean="0">
                <a:latin typeface="Consolas" panose="020B0609020204030204" pitchFamily="49" charset="0"/>
              </a:rPr>
              <a:t>y</a:t>
            </a:r>
            <a:r>
              <a:rPr lang="en-US" dirty="0" smtClean="0"/>
              <a:t> for classification or regression</a:t>
            </a:r>
          </a:p>
          <a:p>
            <a:r>
              <a:rPr lang="en-US" dirty="0" smtClean="0"/>
              <a:t>What can we learn about the underlying structure of the data?</a:t>
            </a:r>
          </a:p>
          <a:p>
            <a:r>
              <a:rPr lang="en-US" dirty="0" smtClean="0"/>
              <a:t>Great for data exploration and initial analyses, but sometimes difficult to generate out-of-sample predictions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166636687"/>
              </p:ext>
            </p:extLst>
          </p:nvPr>
        </p:nvGraphicFramePr>
        <p:xfrm>
          <a:off x="329783" y="2736983"/>
          <a:ext cx="4713987" cy="1586900"/>
        </p:xfrm>
        <a:graphic>
          <a:graphicData uri="http://schemas.openxmlformats.org/drawingml/2006/table">
            <a:tbl>
              <a:tblPr/>
              <a:tblGrid>
                <a:gridCol w="788797">
                  <a:extLst>
                    <a:ext uri="{9D8B030D-6E8A-4147-A177-3AD203B41FA5}">
                      <a16:colId xmlns:a16="http://schemas.microsoft.com/office/drawing/2014/main" val="4179934092"/>
                    </a:ext>
                  </a:extLst>
                </a:gridCol>
                <a:gridCol w="1031558">
                  <a:extLst>
                    <a:ext uri="{9D8B030D-6E8A-4147-A177-3AD203B41FA5}">
                      <a16:colId xmlns:a16="http://schemas.microsoft.com/office/drawing/2014/main" val="3096467080"/>
                    </a:ext>
                  </a:extLst>
                </a:gridCol>
                <a:gridCol w="968058">
                  <a:extLst>
                    <a:ext uri="{9D8B030D-6E8A-4147-A177-3AD203B41FA5}">
                      <a16:colId xmlns:a16="http://schemas.microsoft.com/office/drawing/2014/main" val="1650012958"/>
                    </a:ext>
                  </a:extLst>
                </a:gridCol>
                <a:gridCol w="994537">
                  <a:extLst>
                    <a:ext uri="{9D8B030D-6E8A-4147-A177-3AD203B41FA5}">
                      <a16:colId xmlns:a16="http://schemas.microsoft.com/office/drawing/2014/main" val="2615359438"/>
                    </a:ext>
                  </a:extLst>
                </a:gridCol>
                <a:gridCol w="931037">
                  <a:extLst>
                    <a:ext uri="{9D8B030D-6E8A-4147-A177-3AD203B41FA5}">
                      <a16:colId xmlns:a16="http://schemas.microsoft.com/office/drawing/2014/main" val="7980392"/>
                    </a:ext>
                  </a:extLst>
                </a:gridCol>
              </a:tblGrid>
              <a:tr h="226700">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4">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X</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64165960"/>
                  </a:ext>
                </a:extLst>
              </a:tr>
              <a:tr h="226700">
                <a:tc>
                  <a:txBody>
                    <a:bodyPr/>
                    <a:lstStyle/>
                    <a:p>
                      <a:pPr algn="l"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Species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Sepal.Length</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Sepal.Width</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Petal.Length</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Petal.Width</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extLst>
                  <a:ext uri="{0D108BD9-81ED-4DB2-BD59-A6C34878D82A}">
                    <a16:rowId xmlns:a16="http://schemas.microsoft.com/office/drawing/2014/main" val="1455962748"/>
                  </a:ext>
                </a:extLst>
              </a:tr>
              <a:tr h="226700">
                <a:tc>
                  <a:txBody>
                    <a:bodyPr/>
                    <a:lstStyle/>
                    <a:p>
                      <a:pPr algn="l" fontAlgn="b"/>
                      <a:r>
                        <a:rPr lang="en-US" sz="1300" b="0" i="0" u="sng" strike="noStrike" dirty="0">
                          <a:solidFill>
                            <a:srgbClr val="C65911"/>
                          </a:solidFill>
                          <a:effectLst/>
                          <a:latin typeface="Segoe UI Semibold" panose="020B0702040204020203" pitchFamily="34" charset="0"/>
                          <a:cs typeface="Segoe UI Semibold" panose="020B0702040204020203" pitchFamily="34" charset="0"/>
                        </a:rPr>
                        <a:t>versicolor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chemeClr val="accent2">
                        <a:lumMod val="20000"/>
                        <a:lumOff val="80000"/>
                      </a:schemeClr>
                    </a:solidFill>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6</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2.2</a:t>
                      </a:r>
                    </a:p>
                  </a:txBody>
                  <a:tcPr marL="9525" marR="9525" marT="9525" marB="0" anchor="b">
                    <a:lnL>
                      <a:noFill/>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4</a:t>
                      </a:r>
                    </a:p>
                  </a:txBody>
                  <a:tcPr marL="9525" marR="9525" marT="9525" marB="0" anchor="b">
                    <a:lnL>
                      <a:noFill/>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1669768053"/>
                  </a:ext>
                </a:extLst>
              </a:tr>
              <a:tr h="226700">
                <a:tc>
                  <a:txBody>
                    <a:bodyPr/>
                    <a:lstStyle/>
                    <a:p>
                      <a:pPr algn="l" fontAlgn="b"/>
                      <a:r>
                        <a:rPr lang="en-US" sz="1300" b="0" i="0" u="sng" strike="noStrike" dirty="0">
                          <a:solidFill>
                            <a:srgbClr val="C65911"/>
                          </a:solidFill>
                          <a:effectLst/>
                          <a:latin typeface="Segoe UI Semibold" panose="020B0702040204020203" pitchFamily="34" charset="0"/>
                          <a:cs typeface="Segoe UI Semibold" panose="020B0702040204020203" pitchFamily="34" charset="0"/>
                        </a:rPr>
                        <a:t>versicolor</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6.1</a:t>
                      </a:r>
                    </a:p>
                  </a:txBody>
                  <a:tcPr marL="9525" marR="9525" marT="9525" marB="0" anchor="b">
                    <a:lnL w="12700" cap="flat" cmpd="sng" algn="ctr">
                      <a:solidFill>
                        <a:schemeClr val="tx1"/>
                      </a:solidFill>
                      <a:prstDash val="solid"/>
                      <a:round/>
                      <a:headEnd type="none" w="med" len="med"/>
                      <a:tailEnd type="none" w="med" len="med"/>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2.8</a:t>
                      </a:r>
                    </a:p>
                  </a:txBody>
                  <a:tcPr marL="9525" marR="9525" marT="9525" marB="0" anchor="b">
                    <a:lnL>
                      <a:noFill/>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4</a:t>
                      </a:r>
                    </a:p>
                  </a:txBody>
                  <a:tcPr marL="9525" marR="9525" marT="9525" marB="0" anchor="b">
                    <a:lnL>
                      <a:noFill/>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1.3</a:t>
                      </a:r>
                    </a:p>
                  </a:txBody>
                  <a:tcPr marL="9525" marR="9525" marT="9525" marB="0" anchor="b">
                    <a:lnL>
                      <a:noFill/>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4785359"/>
                  </a:ext>
                </a:extLst>
              </a:tr>
              <a:tr h="226700">
                <a:tc>
                  <a:txBody>
                    <a:bodyPr/>
                    <a:lstStyle/>
                    <a:p>
                      <a:pPr algn="l" fontAlgn="b"/>
                      <a:r>
                        <a:rPr lang="en-US" sz="1300" b="0" i="0" u="sng" strike="noStrike" dirty="0">
                          <a:solidFill>
                            <a:srgbClr val="2F75B5"/>
                          </a:solidFill>
                          <a:effectLst/>
                          <a:latin typeface="Segoe UI Semibold" panose="020B0702040204020203" pitchFamily="34" charset="0"/>
                          <a:cs typeface="Segoe UI Semibold" panose="020B0702040204020203" pitchFamily="34" charset="0"/>
                        </a:rPr>
                        <a:t>setosa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chemeClr val="accent5">
                        <a:lumMod val="20000"/>
                        <a:lumOff val="80000"/>
                      </a:schemeClr>
                    </a:solidFill>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5.1</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3.8</a:t>
                      </a:r>
                    </a:p>
                  </a:txBody>
                  <a:tcPr marL="9525" marR="9525" marT="9525" marB="0" anchor="b">
                    <a:lnL>
                      <a:noFill/>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1.9</a:t>
                      </a:r>
                    </a:p>
                  </a:txBody>
                  <a:tcPr marL="9525" marR="9525" marT="9525" marB="0" anchor="b">
                    <a:lnL>
                      <a:noFill/>
                    </a:lnL>
                    <a:lnR>
                      <a:noFill/>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0.4</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2017058007"/>
                  </a:ext>
                </a:extLst>
              </a:tr>
              <a:tr h="226700">
                <a:tc>
                  <a:txBody>
                    <a:bodyPr/>
                    <a:lstStyle/>
                    <a:p>
                      <a:pPr algn="l" fontAlgn="b"/>
                      <a:r>
                        <a:rPr lang="en-US" sz="1300" b="0" i="0" u="sng" strike="noStrike" dirty="0">
                          <a:solidFill>
                            <a:srgbClr val="2F75B5"/>
                          </a:solidFill>
                          <a:effectLst/>
                          <a:latin typeface="Segoe UI Semibold" panose="020B0702040204020203" pitchFamily="34" charset="0"/>
                          <a:cs typeface="Segoe UI Semibold" panose="020B0702040204020203" pitchFamily="34" charset="0"/>
                        </a:rPr>
                        <a:t>setosa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5.2</a:t>
                      </a:r>
                    </a:p>
                  </a:txBody>
                  <a:tcPr marL="9525" marR="9525" marT="9525" marB="0" anchor="b">
                    <a:lnL w="12700" cap="flat" cmpd="sng" algn="ctr">
                      <a:solidFill>
                        <a:schemeClr val="tx1"/>
                      </a:solidFill>
                      <a:prstDash val="solid"/>
                      <a:round/>
                      <a:headEnd type="none" w="med" len="med"/>
                      <a:tailEnd type="none" w="med" len="med"/>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3.4</a:t>
                      </a:r>
                    </a:p>
                  </a:txBody>
                  <a:tcPr marL="9525" marR="9525" marT="9525" marB="0" anchor="b">
                    <a:lnL>
                      <a:noFill/>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1.4</a:t>
                      </a:r>
                    </a:p>
                  </a:txBody>
                  <a:tcPr marL="9525" marR="9525" marT="9525" marB="0" anchor="b">
                    <a:lnL>
                      <a:noFill/>
                    </a:lnL>
                    <a:lnR>
                      <a:noFill/>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0.2</a:t>
                      </a:r>
                    </a:p>
                  </a:txBody>
                  <a:tcPr marL="9525" marR="9525" marT="9525" marB="0" anchor="b">
                    <a:lnL>
                      <a:noFill/>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4210390"/>
                  </a:ext>
                </a:extLst>
              </a:tr>
              <a:tr h="226700">
                <a:tc>
                  <a:txBody>
                    <a:bodyPr/>
                    <a:lstStyle/>
                    <a:p>
                      <a:pPr algn="l" fontAlgn="b"/>
                      <a:r>
                        <a:rPr lang="en-US" sz="1300" b="0" i="0" u="sng" strike="noStrike" dirty="0">
                          <a:solidFill>
                            <a:srgbClr val="C00000"/>
                          </a:solidFill>
                          <a:effectLst/>
                          <a:latin typeface="Segoe UI Semibold" panose="020B0702040204020203" pitchFamily="34" charset="0"/>
                          <a:cs typeface="Segoe UI Semibold" panose="020B0702040204020203" pitchFamily="34" charset="0"/>
                        </a:rPr>
                        <a:t>virginica</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CD"/>
                    </a:solidFill>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6.3</a:t>
                      </a:r>
                    </a:p>
                  </a:txBody>
                  <a:tcPr marL="9525" marR="9525" marT="9525"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2.7</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4.9</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1.8</a:t>
                      </a:r>
                    </a:p>
                  </a:txBody>
                  <a:tcPr marL="9525" marR="9525" marT="9525"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8379808"/>
                  </a:ext>
                </a:extLst>
              </a:tr>
            </a:tbl>
          </a:graphicData>
        </a:graphic>
      </p:graphicFrame>
      <p:sp>
        <p:nvSpPr>
          <p:cNvPr id="5" name="TextBox 4"/>
          <p:cNvSpPr txBox="1"/>
          <p:nvPr/>
        </p:nvSpPr>
        <p:spPr>
          <a:xfrm>
            <a:off x="215418" y="4392307"/>
            <a:ext cx="3624996" cy="615553"/>
          </a:xfrm>
          <a:prstGeom prst="rect">
            <a:avLst/>
          </a:prstGeom>
          <a:noFill/>
        </p:spPr>
        <p:txBody>
          <a:bodyPr wrap="square" rtlCol="0">
            <a:spAutoFit/>
          </a:bodyPr>
          <a:lstStyle/>
          <a:p>
            <a:r>
              <a:rPr lang="en-US" sz="1800" dirty="0" smtClean="0">
                <a:latin typeface="Segoe UI Semibold" panose="020B0702040204020203" pitchFamily="34" charset="0"/>
                <a:cs typeface="Segoe UI Semibold" panose="020B0702040204020203" pitchFamily="34" charset="0"/>
              </a:rPr>
              <a:t>Supervised</a:t>
            </a:r>
            <a:r>
              <a:rPr lang="en-US" sz="1600" dirty="0" smtClean="0">
                <a:latin typeface="Segoe UI" panose="020B0502040204020203" pitchFamily="34" charset="0"/>
                <a:cs typeface="Segoe UI" panose="020B0502040204020203" pitchFamily="34" charset="0"/>
              </a:rPr>
              <a:t> learning (iris): </a:t>
            </a:r>
          </a:p>
          <a:p>
            <a:r>
              <a:rPr lang="en-US" sz="1600" dirty="0" smtClean="0">
                <a:latin typeface="Segoe UI" panose="020B0502040204020203" pitchFamily="34" charset="0"/>
                <a:cs typeface="Segoe UI" panose="020B0502040204020203" pitchFamily="34" charset="0"/>
              </a:rPr>
              <a:t>predict y from X</a:t>
            </a:r>
            <a:endParaRPr lang="en-US" sz="1600" dirty="0">
              <a:latin typeface="Segoe UI" panose="020B0502040204020203" pitchFamily="34" charset="0"/>
              <a:cs typeface="Segoe UI" panose="020B0502040204020203"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639384037"/>
              </p:ext>
            </p:extLst>
          </p:nvPr>
        </p:nvGraphicFramePr>
        <p:xfrm>
          <a:off x="6918963" y="2736983"/>
          <a:ext cx="1895254" cy="1580971"/>
        </p:xfrm>
        <a:graphic>
          <a:graphicData uri="http://schemas.openxmlformats.org/drawingml/2006/table">
            <a:tbl>
              <a:tblPr/>
              <a:tblGrid>
                <a:gridCol w="511906">
                  <a:extLst>
                    <a:ext uri="{9D8B030D-6E8A-4147-A177-3AD203B41FA5}">
                      <a16:colId xmlns:a16="http://schemas.microsoft.com/office/drawing/2014/main" val="2274863530"/>
                    </a:ext>
                  </a:extLst>
                </a:gridCol>
                <a:gridCol w="657644">
                  <a:extLst>
                    <a:ext uri="{9D8B030D-6E8A-4147-A177-3AD203B41FA5}">
                      <a16:colId xmlns:a16="http://schemas.microsoft.com/office/drawing/2014/main" val="1035217968"/>
                    </a:ext>
                  </a:extLst>
                </a:gridCol>
                <a:gridCol w="725704">
                  <a:extLst>
                    <a:ext uri="{9D8B030D-6E8A-4147-A177-3AD203B41FA5}">
                      <a16:colId xmlns:a16="http://schemas.microsoft.com/office/drawing/2014/main" val="3422948398"/>
                    </a:ext>
                  </a:extLst>
                </a:gridCol>
              </a:tblGrid>
              <a:tr h="225853">
                <a:tc gridSpan="3">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80688250"/>
                  </a:ext>
                </a:extLst>
              </a:tr>
              <a:tr h="225853">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Girth</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Height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A5A5A5"/>
                    </a:solidFill>
                  </a:tcPr>
                </a:tc>
                <a:tc>
                  <a:txBody>
                    <a:bodyPr/>
                    <a:lstStyle/>
                    <a:p>
                      <a:pPr algn="ctr" fontAlgn="b"/>
                      <a:r>
                        <a:rPr lang="en-US" sz="1300" b="0" i="0" u="none" strike="noStrike" dirty="0">
                          <a:solidFill>
                            <a:srgbClr val="FFFFFF"/>
                          </a:solidFill>
                          <a:effectLst/>
                          <a:latin typeface="Segoe UI Semibold" panose="020B0702040204020203" pitchFamily="34" charset="0"/>
                          <a:cs typeface="Segoe UI Semibold" panose="020B0702040204020203" pitchFamily="34" charset="0"/>
                        </a:rPr>
                        <a:t>Volume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A5A5A5"/>
                    </a:solidFill>
                  </a:tcPr>
                </a:tc>
                <a:extLst>
                  <a:ext uri="{0D108BD9-81ED-4DB2-BD59-A6C34878D82A}">
                    <a16:rowId xmlns:a16="http://schemas.microsoft.com/office/drawing/2014/main" val="505115064"/>
                  </a:ext>
                </a:extLst>
              </a:tr>
              <a:tr h="225853">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10.8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83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19.7</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2833432085"/>
                  </a:ext>
                </a:extLst>
              </a:tr>
              <a:tr h="225853">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16</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72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38.3</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1690227733"/>
                  </a:ext>
                </a:extLst>
              </a:tr>
              <a:tr h="225853">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12.9</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85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33.8</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3935558292"/>
                  </a:ext>
                </a:extLst>
              </a:tr>
              <a:tr h="225853">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10.5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72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16.4</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tcPr>
                </a:tc>
                <a:extLst>
                  <a:ext uri="{0D108BD9-81ED-4DB2-BD59-A6C34878D82A}">
                    <a16:rowId xmlns:a16="http://schemas.microsoft.com/office/drawing/2014/main" val="4187257003"/>
                  </a:ext>
                </a:extLst>
              </a:tr>
              <a:tr h="225853">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75</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300" b="0" i="0" u="none" strike="noStrike" dirty="0">
                          <a:solidFill>
                            <a:srgbClr val="000000"/>
                          </a:solidFill>
                          <a:effectLst/>
                          <a:latin typeface="Segoe UI" panose="020B0502040204020203" pitchFamily="34" charset="0"/>
                          <a:cs typeface="Segoe UI" panose="020B0502040204020203" pitchFamily="34" charset="0"/>
                        </a:rPr>
                        <a:t>18.2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A5A5A5"/>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75949392"/>
                  </a:ext>
                </a:extLst>
              </a:tr>
            </a:tbl>
          </a:graphicData>
        </a:graphic>
      </p:graphicFrame>
      <p:sp>
        <p:nvSpPr>
          <p:cNvPr id="7" name="TextBox 6"/>
          <p:cNvSpPr txBox="1"/>
          <p:nvPr/>
        </p:nvSpPr>
        <p:spPr>
          <a:xfrm>
            <a:off x="4581371" y="4392307"/>
            <a:ext cx="4232846" cy="615553"/>
          </a:xfrm>
          <a:prstGeom prst="rect">
            <a:avLst/>
          </a:prstGeom>
          <a:noFill/>
        </p:spPr>
        <p:txBody>
          <a:bodyPr wrap="square" rtlCol="0">
            <a:spAutoFit/>
          </a:bodyPr>
          <a:lstStyle/>
          <a:p>
            <a:pPr algn="r"/>
            <a:r>
              <a:rPr lang="en-US" sz="1800" dirty="0" smtClean="0">
                <a:latin typeface="Segoe UI Semibold" panose="020B0702040204020203" pitchFamily="34" charset="0"/>
                <a:cs typeface="Segoe UI Semibold" panose="020B0702040204020203" pitchFamily="34" charset="0"/>
              </a:rPr>
              <a:t>Unsupervised</a:t>
            </a:r>
            <a:r>
              <a:rPr lang="en-US" sz="1600" dirty="0" smtClean="0">
                <a:latin typeface="Segoe UI" panose="020B0502040204020203" pitchFamily="34" charset="0"/>
                <a:cs typeface="Segoe UI" panose="020B0502040204020203" pitchFamily="34" charset="0"/>
              </a:rPr>
              <a:t> learning (trees): </a:t>
            </a:r>
          </a:p>
          <a:p>
            <a:pPr algn="r"/>
            <a:r>
              <a:rPr lang="en-US" sz="1600" dirty="0" smtClean="0">
                <a:latin typeface="Segoe UI" panose="020B0502040204020203" pitchFamily="34" charset="0"/>
                <a:cs typeface="Segoe UI" panose="020B0502040204020203" pitchFamily="34" charset="0"/>
              </a:rPr>
              <a:t>learn some structure about X</a:t>
            </a:r>
            <a:endParaRPr lang="en-US" sz="1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4857111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UL: Right and Wrong Times</a:t>
            </a:r>
            <a:endParaRPr lang="en-US" dirty="0"/>
          </a:p>
        </p:txBody>
      </p:sp>
      <p:sp>
        <p:nvSpPr>
          <p:cNvPr id="5" name="Content Placeholder 4"/>
          <p:cNvSpPr>
            <a:spLocks noGrp="1"/>
          </p:cNvSpPr>
          <p:nvPr>
            <p:ph idx="1"/>
          </p:nvPr>
        </p:nvSpPr>
        <p:spPr/>
        <p:txBody>
          <a:bodyPr/>
          <a:lstStyle/>
          <a:p>
            <a:r>
              <a:rPr lang="en-US" dirty="0" smtClean="0"/>
              <a:t>You don’t need to predict a target variable</a:t>
            </a:r>
          </a:p>
          <a:p>
            <a:pPr lvl="1"/>
            <a:r>
              <a:rPr lang="en-US" dirty="0" smtClean="0"/>
              <a:t>UL still works for exploratory analysis if you have a target variable</a:t>
            </a:r>
          </a:p>
          <a:p>
            <a:r>
              <a:rPr lang="en-US" dirty="0" smtClean="0"/>
              <a:t>You expect some latent groups/hierarchy in your data</a:t>
            </a:r>
          </a:p>
          <a:p>
            <a:r>
              <a:rPr lang="en-US" dirty="0" smtClean="0"/>
              <a:t>You’re okay with being unable to generate cluster assignments on a new data set (sometimes)</a:t>
            </a:r>
          </a:p>
          <a:p>
            <a:r>
              <a:rPr lang="en-US" dirty="0" smtClean="0"/>
              <a:t>Your data </a:t>
            </a:r>
            <a:r>
              <a:rPr lang="en-US" dirty="0" smtClean="0"/>
              <a:t>mainly </a:t>
            </a:r>
            <a:r>
              <a:rPr lang="en-US" dirty="0" smtClean="0"/>
              <a:t>consists of numeric variables</a:t>
            </a:r>
          </a:p>
          <a:p>
            <a:r>
              <a:rPr lang="en-US" dirty="0" smtClean="0"/>
              <a:t>You have a lot of data, some redundant features, and want to reduce the number of columns</a:t>
            </a:r>
            <a:endParaRPr lang="en-US" dirty="0"/>
          </a:p>
        </p:txBody>
      </p:sp>
    </p:spTree>
    <p:extLst>
      <p:ext uri="{BB962C8B-B14F-4D97-AF65-F5344CB8AC3E}">
        <p14:creationId xmlns:p14="http://schemas.microsoft.com/office/powerpoint/2010/main" val="30513051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Three UL Techniques You Should Know	</a:t>
            </a:r>
            <a:endParaRPr lang="en-US" dirty="0"/>
          </a:p>
        </p:txBody>
      </p:sp>
      <p:sp>
        <p:nvSpPr>
          <p:cNvPr id="3" name="Content Placeholder 2"/>
          <p:cNvSpPr>
            <a:spLocks noGrp="1"/>
          </p:cNvSpPr>
          <p:nvPr>
            <p:ph idx="1"/>
          </p:nvPr>
        </p:nvSpPr>
        <p:spPr/>
        <p:txBody>
          <a:bodyPr/>
          <a:lstStyle/>
          <a:p>
            <a:r>
              <a:rPr lang="en-US" dirty="0" smtClean="0"/>
              <a:t>K-Means</a:t>
            </a:r>
          </a:p>
          <a:p>
            <a:r>
              <a:rPr lang="en-US" dirty="0" smtClean="0"/>
              <a:t>Hierarchical Clustering</a:t>
            </a:r>
          </a:p>
          <a:p>
            <a:r>
              <a:rPr lang="en-US" dirty="0" smtClean="0"/>
              <a:t>DBSCAN</a:t>
            </a:r>
          </a:p>
          <a:p>
            <a:endParaRPr lang="en-US" dirty="0"/>
          </a:p>
          <a:p>
            <a:r>
              <a:rPr lang="en-US" dirty="0" smtClean="0"/>
              <a:t>Bonus: Dimensionality Reduction</a:t>
            </a:r>
            <a:endParaRPr lang="en-US" dirty="0"/>
          </a:p>
        </p:txBody>
      </p:sp>
    </p:spTree>
    <p:extLst>
      <p:ext uri="{BB962C8B-B14F-4D97-AF65-F5344CB8AC3E}">
        <p14:creationId xmlns:p14="http://schemas.microsoft.com/office/powerpoint/2010/main" val="19252132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58128"/>
            <a:ext cx="8484432" cy="994172"/>
          </a:xfrm>
        </p:spPr>
        <p:txBody>
          <a:bodyPr/>
          <a:lstStyle/>
          <a:p>
            <a:r>
              <a:rPr lang="en-US" dirty="0" smtClean="0"/>
              <a:t>K-Means</a:t>
            </a:r>
            <a:endParaRPr lang="en-US" dirty="0"/>
          </a:p>
        </p:txBody>
      </p:sp>
      <p:sp>
        <p:nvSpPr>
          <p:cNvPr id="3" name="Content Placeholder 2"/>
          <p:cNvSpPr>
            <a:spLocks noGrp="1"/>
          </p:cNvSpPr>
          <p:nvPr>
            <p:ph idx="1"/>
          </p:nvPr>
        </p:nvSpPr>
        <p:spPr/>
        <p:txBody>
          <a:bodyPr/>
          <a:lstStyle/>
          <a:p>
            <a:r>
              <a:rPr lang="en-US" dirty="0" smtClean="0"/>
              <a:t>“Hello, world” of clustering algorithms</a:t>
            </a:r>
          </a:p>
          <a:p>
            <a:r>
              <a:rPr lang="en-US" dirty="0" smtClean="0"/>
              <a:t>Simple, effective, and intuitive</a:t>
            </a:r>
          </a:p>
          <a:p>
            <a:r>
              <a:rPr lang="en-US" dirty="0" smtClean="0"/>
              <a:t>Need to specify number of clusters, many methods for determining optimal number of clusters, but depends on context</a:t>
            </a:r>
          </a:p>
          <a:p>
            <a:r>
              <a:rPr lang="en-US" dirty="0" smtClean="0"/>
              <a:t>Scale your data!</a:t>
            </a:r>
          </a:p>
          <a:p>
            <a:r>
              <a:rPr lang="en-US" dirty="0" smtClean="0"/>
              <a:t>Be prepared to interpret the results</a:t>
            </a:r>
          </a:p>
          <a:p>
            <a:r>
              <a:rPr lang="en-US" dirty="0" smtClean="0"/>
              <a:t>Implementations in R, Python, and even Tableau</a:t>
            </a:r>
          </a:p>
        </p:txBody>
      </p:sp>
    </p:spTree>
    <p:extLst>
      <p:ext uri="{BB962C8B-B14F-4D97-AF65-F5344CB8AC3E}">
        <p14:creationId xmlns:p14="http://schemas.microsoft.com/office/powerpoint/2010/main" val="25543145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K-Means Example</a:t>
            </a:r>
            <a:endParaRPr lang="en-US" dirty="0"/>
          </a:p>
        </p:txBody>
      </p:sp>
      <p:pic>
        <p:nvPicPr>
          <p:cNvPr id="4" name="Picture 3"/>
          <p:cNvPicPr>
            <a:picLocks noChangeAspect="1"/>
          </p:cNvPicPr>
          <p:nvPr/>
        </p:nvPicPr>
        <p:blipFill>
          <a:blip r:embed="rId2"/>
          <a:stretch>
            <a:fillRect/>
          </a:stretch>
        </p:blipFill>
        <p:spPr>
          <a:xfrm>
            <a:off x="4572000" y="1269778"/>
            <a:ext cx="4114800" cy="2943706"/>
          </a:xfrm>
          <a:prstGeom prst="rect">
            <a:avLst/>
          </a:prstGeom>
        </p:spPr>
      </p:pic>
      <p:pic>
        <p:nvPicPr>
          <p:cNvPr id="5" name="Picture 4"/>
          <p:cNvPicPr>
            <a:picLocks noChangeAspect="1"/>
          </p:cNvPicPr>
          <p:nvPr/>
        </p:nvPicPr>
        <p:blipFill>
          <a:blip r:embed="rId3"/>
          <a:stretch>
            <a:fillRect/>
          </a:stretch>
        </p:blipFill>
        <p:spPr>
          <a:xfrm>
            <a:off x="329784" y="1268016"/>
            <a:ext cx="4114800" cy="2943706"/>
          </a:xfrm>
          <a:prstGeom prst="rect">
            <a:avLst/>
          </a:prstGeom>
        </p:spPr>
      </p:pic>
    </p:spTree>
    <p:extLst>
      <p:ext uri="{BB962C8B-B14F-4D97-AF65-F5344CB8AC3E}">
        <p14:creationId xmlns:p14="http://schemas.microsoft.com/office/powerpoint/2010/main" val="36566057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Hierarchical Clustering</a:t>
            </a:r>
            <a:endParaRPr lang="en-US" dirty="0"/>
          </a:p>
        </p:txBody>
      </p:sp>
      <p:sp>
        <p:nvSpPr>
          <p:cNvPr id="3" name="Content Placeholder 2"/>
          <p:cNvSpPr>
            <a:spLocks noGrp="1"/>
          </p:cNvSpPr>
          <p:nvPr>
            <p:ph sz="half" idx="1"/>
          </p:nvPr>
        </p:nvSpPr>
        <p:spPr/>
        <p:txBody>
          <a:bodyPr/>
          <a:lstStyle/>
          <a:p>
            <a:r>
              <a:rPr lang="en-US" dirty="0" smtClean="0"/>
              <a:t>Control of how high or low you go on </a:t>
            </a:r>
            <a:r>
              <a:rPr lang="en-US" dirty="0"/>
              <a:t>a</a:t>
            </a:r>
            <a:r>
              <a:rPr lang="en-US" dirty="0" smtClean="0"/>
              <a:t> hierarchy</a:t>
            </a:r>
          </a:p>
          <a:p>
            <a:pPr lvl="1"/>
            <a:r>
              <a:rPr lang="en-US" dirty="0" smtClean="0"/>
              <a:t>Does your data have a latent hierarchical structure?</a:t>
            </a:r>
          </a:p>
          <a:p>
            <a:r>
              <a:rPr lang="en-US" dirty="0" smtClean="0"/>
              <a:t>Learn to interpret and explore a dendrogram</a:t>
            </a:r>
          </a:p>
          <a:p>
            <a:r>
              <a:rPr lang="en-US" dirty="0" smtClean="0"/>
              <a:t>More flexible than K-Means, but harder to generate predictions</a:t>
            </a:r>
          </a:p>
        </p:txBody>
      </p:sp>
      <p:pic>
        <p:nvPicPr>
          <p:cNvPr id="5" name="Content Placeholder 4"/>
          <p:cNvPicPr>
            <a:picLocks noGrp="1" noChangeAspect="1"/>
          </p:cNvPicPr>
          <p:nvPr>
            <p:ph sz="half" idx="2"/>
          </p:nvPr>
        </p:nvPicPr>
        <p:blipFill>
          <a:blip r:embed="rId3"/>
          <a:stretch>
            <a:fillRect/>
          </a:stretch>
        </p:blipFill>
        <p:spPr>
          <a:xfrm>
            <a:off x="4704029" y="1268016"/>
            <a:ext cx="4439971" cy="2168358"/>
          </a:xfrm>
          <a:prstGeom prst="rect">
            <a:avLst/>
          </a:prstGeom>
        </p:spPr>
      </p:pic>
      <p:sp>
        <p:nvSpPr>
          <p:cNvPr id="8" name="Rectangle 7"/>
          <p:cNvSpPr/>
          <p:nvPr/>
        </p:nvSpPr>
        <p:spPr>
          <a:xfrm>
            <a:off x="6051857" y="3751621"/>
            <a:ext cx="2762359" cy="300082"/>
          </a:xfrm>
          <a:prstGeom prst="rect">
            <a:avLst/>
          </a:prstGeom>
        </p:spPr>
        <p:txBody>
          <a:bodyPr wrap="none">
            <a:spAutoFit/>
          </a:bodyPr>
          <a:lstStyle/>
          <a:p>
            <a:r>
              <a:rPr lang="en-US" dirty="0">
                <a:hlinkClick r:id="rId4"/>
              </a:rPr>
              <a:t>https://uc-r.github.io/hc_clustering</a:t>
            </a:r>
            <a:endParaRPr lang="en-US" dirty="0"/>
          </a:p>
        </p:txBody>
      </p:sp>
    </p:spTree>
    <p:extLst>
      <p:ext uri="{BB962C8B-B14F-4D97-AF65-F5344CB8AC3E}">
        <p14:creationId xmlns:p14="http://schemas.microsoft.com/office/powerpoint/2010/main" val="11080666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116988"/>
            <a:ext cx="8484432" cy="994172"/>
          </a:xfrm>
        </p:spPr>
        <p:txBody>
          <a:bodyPr/>
          <a:lstStyle/>
          <a:p>
            <a:r>
              <a:rPr lang="en-US" dirty="0" smtClean="0"/>
              <a:t>Hierarchical Clustering Example</a:t>
            </a:r>
            <a:endParaRPr lang="en-US" dirty="0"/>
          </a:p>
        </p:txBody>
      </p:sp>
      <p:sp>
        <p:nvSpPr>
          <p:cNvPr id="3" name="Content Placeholder 2"/>
          <p:cNvSpPr>
            <a:spLocks noGrp="1"/>
          </p:cNvSpPr>
          <p:nvPr>
            <p:ph idx="1"/>
          </p:nvPr>
        </p:nvSpPr>
        <p:spPr>
          <a:xfrm>
            <a:off x="123825" y="4683793"/>
            <a:ext cx="8484432" cy="376083"/>
          </a:xfrm>
        </p:spPr>
        <p:txBody>
          <a:bodyPr>
            <a:normAutofit/>
          </a:bodyPr>
          <a:lstStyle/>
          <a:p>
            <a:pPr marL="0" indent="0">
              <a:buNone/>
            </a:pPr>
            <a:r>
              <a:rPr lang="en-US" sz="1200" dirty="0" smtClean="0"/>
              <a:t>Clustering wholesale customers using </a:t>
            </a:r>
            <a:r>
              <a:rPr lang="en-US" sz="1200" dirty="0" smtClean="0">
                <a:latin typeface="Consolas" panose="020B0609020204030204" pitchFamily="49" charset="0"/>
              </a:rPr>
              <a:t>factoextra</a:t>
            </a:r>
            <a:r>
              <a:rPr lang="en-US" sz="1200" dirty="0" smtClean="0"/>
              <a:t> R package</a:t>
            </a:r>
            <a:endParaRPr lang="en-US" sz="1200" dirty="0"/>
          </a:p>
        </p:txBody>
      </p:sp>
      <p:pic>
        <p:nvPicPr>
          <p:cNvPr id="10" name="Picture 9"/>
          <p:cNvPicPr>
            <a:picLocks noChangeAspect="1"/>
          </p:cNvPicPr>
          <p:nvPr/>
        </p:nvPicPr>
        <p:blipFill>
          <a:blip r:embed="rId3"/>
          <a:stretch>
            <a:fillRect/>
          </a:stretch>
        </p:blipFill>
        <p:spPr>
          <a:xfrm>
            <a:off x="329783" y="1847324"/>
            <a:ext cx="4297680" cy="2836469"/>
          </a:xfrm>
          <a:prstGeom prst="rect">
            <a:avLst/>
          </a:prstGeom>
        </p:spPr>
      </p:pic>
      <p:graphicFrame>
        <p:nvGraphicFramePr>
          <p:cNvPr id="13" name="Table 12"/>
          <p:cNvGraphicFramePr>
            <a:graphicFrameLocks noGrp="1"/>
          </p:cNvGraphicFramePr>
          <p:nvPr>
            <p:extLst>
              <p:ext uri="{D42A27DB-BD31-4B8C-83A1-F6EECF244321}">
                <p14:modId xmlns:p14="http://schemas.microsoft.com/office/powerpoint/2010/main" val="3960664792"/>
              </p:ext>
            </p:extLst>
          </p:nvPr>
        </p:nvGraphicFramePr>
        <p:xfrm>
          <a:off x="329784" y="799941"/>
          <a:ext cx="3359151" cy="931545"/>
        </p:xfrm>
        <a:graphic>
          <a:graphicData uri="http://schemas.openxmlformats.org/drawingml/2006/table">
            <a:tbl>
              <a:tblPr firstRow="1">
                <a:tableStyleId>{B301B821-A1FF-4177-AEE7-76D212191A09}</a:tableStyleId>
              </a:tblPr>
              <a:tblGrid>
                <a:gridCol w="422275">
                  <a:extLst>
                    <a:ext uri="{9D8B030D-6E8A-4147-A177-3AD203B41FA5}">
                      <a16:colId xmlns:a16="http://schemas.microsoft.com/office/drawing/2014/main" val="3054162513"/>
                    </a:ext>
                  </a:extLst>
                </a:gridCol>
                <a:gridCol w="347663">
                  <a:extLst>
                    <a:ext uri="{9D8B030D-6E8A-4147-A177-3AD203B41FA5}">
                      <a16:colId xmlns:a16="http://schemas.microsoft.com/office/drawing/2014/main" val="2698518151"/>
                    </a:ext>
                  </a:extLst>
                </a:gridCol>
                <a:gridCol w="561975">
                  <a:extLst>
                    <a:ext uri="{9D8B030D-6E8A-4147-A177-3AD203B41FA5}">
                      <a16:colId xmlns:a16="http://schemas.microsoft.com/office/drawing/2014/main" val="513594478"/>
                    </a:ext>
                  </a:extLst>
                </a:gridCol>
                <a:gridCol w="485775">
                  <a:extLst>
                    <a:ext uri="{9D8B030D-6E8A-4147-A177-3AD203B41FA5}">
                      <a16:colId xmlns:a16="http://schemas.microsoft.com/office/drawing/2014/main" val="1790728019"/>
                    </a:ext>
                  </a:extLst>
                </a:gridCol>
                <a:gridCol w="1193800">
                  <a:extLst>
                    <a:ext uri="{9D8B030D-6E8A-4147-A177-3AD203B41FA5}">
                      <a16:colId xmlns:a16="http://schemas.microsoft.com/office/drawing/2014/main" val="2319330201"/>
                    </a:ext>
                  </a:extLst>
                </a:gridCol>
                <a:gridCol w="347663">
                  <a:extLst>
                    <a:ext uri="{9D8B030D-6E8A-4147-A177-3AD203B41FA5}">
                      <a16:colId xmlns:a16="http://schemas.microsoft.com/office/drawing/2014/main" val="2210370090"/>
                    </a:ext>
                  </a:extLst>
                </a:gridCol>
              </a:tblGrid>
              <a:tr h="113468">
                <a:tc>
                  <a:txBody>
                    <a:bodyPr/>
                    <a:lstStyle/>
                    <a:p>
                      <a:pPr algn="ctr" fontAlgn="b"/>
                      <a:r>
                        <a:rPr lang="en-US" sz="1050" u="none" strike="noStrike" dirty="0">
                          <a:effectLst/>
                        </a:rPr>
                        <a:t>Fresh</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tc>
                  <a:txBody>
                    <a:bodyPr/>
                    <a:lstStyle/>
                    <a:p>
                      <a:pPr algn="ctr" fontAlgn="b"/>
                      <a:r>
                        <a:rPr lang="en-US" sz="1050" u="none" strike="noStrike" dirty="0">
                          <a:effectLst/>
                        </a:rPr>
                        <a:t>Milk</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tc>
                  <a:txBody>
                    <a:bodyPr/>
                    <a:lstStyle/>
                    <a:p>
                      <a:pPr algn="ctr" fontAlgn="b"/>
                      <a:r>
                        <a:rPr lang="en-US" sz="1050" u="none" strike="noStrike" dirty="0">
                          <a:effectLst/>
                        </a:rPr>
                        <a:t>Grocery</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tc>
                  <a:txBody>
                    <a:bodyPr/>
                    <a:lstStyle/>
                    <a:p>
                      <a:pPr algn="ctr" fontAlgn="b"/>
                      <a:r>
                        <a:rPr lang="en-US" sz="1050" u="none" strike="noStrike" dirty="0">
                          <a:effectLst/>
                        </a:rPr>
                        <a:t>Frozen</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tc>
                  <a:txBody>
                    <a:bodyPr/>
                    <a:lstStyle/>
                    <a:p>
                      <a:pPr algn="ctr" fontAlgn="b"/>
                      <a:r>
                        <a:rPr lang="en-US" sz="1050" u="none" strike="noStrike" dirty="0">
                          <a:effectLst/>
                        </a:rPr>
                        <a:t>Detergents_Paper</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tc>
                  <a:txBody>
                    <a:bodyPr/>
                    <a:lstStyle/>
                    <a:p>
                      <a:pPr algn="ctr" fontAlgn="b"/>
                      <a:r>
                        <a:rPr lang="en-US" sz="1050" u="none" strike="noStrike" dirty="0" smtClean="0">
                          <a:effectLst/>
                        </a:rPr>
                        <a:t>Deli</a:t>
                      </a:r>
                      <a:endParaRPr lang="en-US" sz="1050" b="1" i="0" u="none" strike="noStrike" dirty="0">
                        <a:solidFill>
                          <a:srgbClr val="FFFFFF"/>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A8A23"/>
                    </a:solidFill>
                  </a:tcPr>
                </a:tc>
                <a:extLst>
                  <a:ext uri="{0D108BD9-81ED-4DB2-BD59-A6C34878D82A}">
                    <a16:rowId xmlns:a16="http://schemas.microsoft.com/office/drawing/2014/main" val="3831680719"/>
                  </a:ext>
                </a:extLst>
              </a:tr>
              <a:tr h="190500">
                <a:tc>
                  <a:txBody>
                    <a:bodyPr/>
                    <a:lstStyle/>
                    <a:p>
                      <a:pPr algn="ctr" fontAlgn="b"/>
                      <a:r>
                        <a:rPr lang="en-US" sz="1050" u="none" strike="noStrike" dirty="0">
                          <a:effectLst/>
                        </a:rPr>
                        <a:t>12669</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9656</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7561</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214</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2674</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1338</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55583861"/>
                  </a:ext>
                </a:extLst>
              </a:tr>
              <a:tr h="190500">
                <a:tc>
                  <a:txBody>
                    <a:bodyPr/>
                    <a:lstStyle/>
                    <a:p>
                      <a:pPr algn="ctr" fontAlgn="b"/>
                      <a:r>
                        <a:rPr lang="en-US" sz="1050" u="none" strike="noStrike" dirty="0">
                          <a:effectLst/>
                        </a:rPr>
                        <a:t>7057</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9810</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9568</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1762</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3293</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1776</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73445110"/>
                  </a:ext>
                </a:extLst>
              </a:tr>
              <a:tr h="190500">
                <a:tc>
                  <a:txBody>
                    <a:bodyPr/>
                    <a:lstStyle/>
                    <a:p>
                      <a:pPr algn="ctr" fontAlgn="b"/>
                      <a:r>
                        <a:rPr lang="en-US" sz="1050" u="none" strike="noStrike" dirty="0">
                          <a:effectLst/>
                        </a:rPr>
                        <a:t>6353</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8808</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7684</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2405</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3516</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050" u="none" strike="noStrike" dirty="0">
                          <a:effectLst/>
                        </a:rPr>
                        <a:t>7844</a:t>
                      </a:r>
                      <a:endParaRPr lang="en-US" sz="105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66987422"/>
                  </a:ext>
                </a:extLst>
              </a:tr>
              <a:tr h="190500">
                <a:tc gridSpan="6">
                  <a:txBody>
                    <a:bodyPr/>
                    <a:lstStyle/>
                    <a:p>
                      <a:pPr algn="ctr" fontAlgn="b"/>
                      <a:r>
                        <a:rPr lang="en-US" sz="1050" b="0" i="0" u="none" strike="noStrike" dirty="0" smtClean="0">
                          <a:solidFill>
                            <a:srgbClr val="000000"/>
                          </a:solidFill>
                          <a:effectLst/>
                          <a:latin typeface="Calibri" panose="020F0502020204030204" pitchFamily="34" charset="0"/>
                        </a:rPr>
                        <a:t>….</a:t>
                      </a:r>
                      <a:endParaRPr lang="en-US" sz="105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945879253"/>
                  </a:ext>
                </a:extLst>
              </a:tr>
            </a:tbl>
          </a:graphicData>
        </a:graphic>
      </p:graphicFrame>
      <p:pic>
        <p:nvPicPr>
          <p:cNvPr id="5" name="Picture 4"/>
          <p:cNvPicPr>
            <a:picLocks noChangeAspect="1"/>
          </p:cNvPicPr>
          <p:nvPr/>
        </p:nvPicPr>
        <p:blipFill>
          <a:blip r:embed="rId4"/>
          <a:stretch>
            <a:fillRect/>
          </a:stretch>
        </p:blipFill>
        <p:spPr>
          <a:xfrm>
            <a:off x="4674760" y="799941"/>
            <a:ext cx="3886200" cy="3989256"/>
          </a:xfrm>
          <a:prstGeom prst="rect">
            <a:avLst/>
          </a:prstGeom>
        </p:spPr>
      </p:pic>
    </p:spTree>
    <p:extLst>
      <p:ext uri="{BB962C8B-B14F-4D97-AF65-F5344CB8AC3E}">
        <p14:creationId xmlns:p14="http://schemas.microsoft.com/office/powerpoint/2010/main" val="42864233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DBSCAN</a:t>
            </a:r>
            <a:endParaRPr lang="en-US" dirty="0"/>
          </a:p>
        </p:txBody>
      </p:sp>
      <p:sp>
        <p:nvSpPr>
          <p:cNvPr id="3" name="Content Placeholder 2"/>
          <p:cNvSpPr>
            <a:spLocks noGrp="1"/>
          </p:cNvSpPr>
          <p:nvPr>
            <p:ph idx="1"/>
          </p:nvPr>
        </p:nvSpPr>
        <p:spPr/>
        <p:txBody>
          <a:bodyPr/>
          <a:lstStyle/>
          <a:p>
            <a:r>
              <a:rPr lang="en-US" dirty="0" smtClean="0"/>
              <a:t>More advanced than K-Means or hierarchical clustering</a:t>
            </a:r>
          </a:p>
          <a:p>
            <a:r>
              <a:rPr lang="en-US" dirty="0" smtClean="0"/>
              <a:t>Useful in outlier detection and is flexible with cluster shape</a:t>
            </a:r>
          </a:p>
          <a:p>
            <a:r>
              <a:rPr lang="en-US" dirty="0"/>
              <a:t>DBSCAN is “region-based”, trying to identify neighborhoods of densely packed data </a:t>
            </a:r>
            <a:r>
              <a:rPr lang="en-US" dirty="0" smtClean="0"/>
              <a:t>points</a:t>
            </a:r>
          </a:p>
          <a:p>
            <a:r>
              <a:rPr lang="en-US" dirty="0" smtClean="0"/>
              <a:t>Don’t specify number of clusters, but need to specify </a:t>
            </a:r>
            <a:r>
              <a:rPr lang="en-US" b="1" dirty="0" smtClean="0"/>
              <a:t>epsilon (radius) </a:t>
            </a:r>
            <a:r>
              <a:rPr lang="en-US" dirty="0" smtClean="0"/>
              <a:t>and </a:t>
            </a:r>
            <a:r>
              <a:rPr lang="en-US" b="1" dirty="0" smtClean="0"/>
              <a:t>minimum points (number of neighbors to be a core point)</a:t>
            </a:r>
          </a:p>
          <a:p>
            <a:r>
              <a:rPr lang="en-US" dirty="0" smtClean="0"/>
              <a:t>Implementations in R and Python, many tutorials to get started</a:t>
            </a:r>
          </a:p>
        </p:txBody>
      </p:sp>
    </p:spTree>
    <p:extLst>
      <p:ext uri="{BB962C8B-B14F-4D97-AF65-F5344CB8AC3E}">
        <p14:creationId xmlns:p14="http://schemas.microsoft.com/office/powerpoint/2010/main" val="17836296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DBSCAN Example</a:t>
            </a:r>
            <a:endParaRPr lang="en-US" dirty="0"/>
          </a:p>
        </p:txBody>
      </p:sp>
      <p:pic>
        <p:nvPicPr>
          <p:cNvPr id="4" name="Picture 3"/>
          <p:cNvPicPr>
            <a:picLocks noChangeAspect="1"/>
          </p:cNvPicPr>
          <p:nvPr/>
        </p:nvPicPr>
        <p:blipFill>
          <a:blip r:embed="rId2"/>
          <a:stretch>
            <a:fillRect/>
          </a:stretch>
        </p:blipFill>
        <p:spPr>
          <a:xfrm>
            <a:off x="329784" y="1165856"/>
            <a:ext cx="3259809" cy="3020672"/>
          </a:xfrm>
          <a:prstGeom prst="rect">
            <a:avLst/>
          </a:prstGeom>
        </p:spPr>
      </p:pic>
      <p:sp>
        <p:nvSpPr>
          <p:cNvPr id="7" name="Right Arrow 6"/>
          <p:cNvSpPr/>
          <p:nvPr/>
        </p:nvSpPr>
        <p:spPr>
          <a:xfrm>
            <a:off x="3696829" y="2552648"/>
            <a:ext cx="1670050" cy="247088"/>
          </a:xfrm>
          <a:prstGeom prst="rightArrow">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p:cNvPicPr>
            <a:picLocks noChangeAspect="1"/>
          </p:cNvPicPr>
          <p:nvPr/>
        </p:nvPicPr>
        <p:blipFill rotWithShape="1">
          <a:blip r:embed="rId3"/>
          <a:srcRect l="2661" t="4219" r="5829" b="1896"/>
          <a:stretch/>
        </p:blipFill>
        <p:spPr>
          <a:xfrm>
            <a:off x="5474116" y="1101748"/>
            <a:ext cx="3489961" cy="3317852"/>
          </a:xfrm>
          <a:prstGeom prst="rect">
            <a:avLst/>
          </a:prstGeom>
        </p:spPr>
      </p:pic>
      <p:sp>
        <p:nvSpPr>
          <p:cNvPr id="9" name="TextBox 8"/>
          <p:cNvSpPr txBox="1"/>
          <p:nvPr/>
        </p:nvSpPr>
        <p:spPr>
          <a:xfrm>
            <a:off x="640080" y="4419600"/>
            <a:ext cx="5455920" cy="300082"/>
          </a:xfrm>
          <a:prstGeom prst="rect">
            <a:avLst/>
          </a:prstGeom>
          <a:noFill/>
        </p:spPr>
        <p:txBody>
          <a:bodyPr wrap="square" rtlCol="0">
            <a:spAutoFit/>
          </a:bodyPr>
          <a:lstStyle/>
          <a:p>
            <a:r>
              <a:rPr lang="en-US" i="1" dirty="0">
                <a:hlinkClick r:id="rId4"/>
              </a:rPr>
              <a:t>http://www.sthda.com/english/wiki/wiki.php?id_contents=7940</a:t>
            </a:r>
            <a:endParaRPr lang="en-US" i="1" dirty="0"/>
          </a:p>
        </p:txBody>
      </p:sp>
    </p:spTree>
    <p:extLst>
      <p:ext uri="{BB962C8B-B14F-4D97-AF65-F5344CB8AC3E}">
        <p14:creationId xmlns:p14="http://schemas.microsoft.com/office/powerpoint/2010/main" val="8855893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About this Talk</a:t>
            </a:r>
            <a:endParaRPr lang="en-US" dirty="0"/>
          </a:p>
        </p:txBody>
      </p:sp>
      <p:sp>
        <p:nvSpPr>
          <p:cNvPr id="5" name="Content Placeholder 4"/>
          <p:cNvSpPr>
            <a:spLocks noGrp="1"/>
          </p:cNvSpPr>
          <p:nvPr>
            <p:ph sz="half" idx="1"/>
          </p:nvPr>
        </p:nvSpPr>
        <p:spPr>
          <a:xfrm>
            <a:off x="329784" y="1268016"/>
            <a:ext cx="3763246" cy="3364707"/>
          </a:xfrm>
        </p:spPr>
        <p:txBody>
          <a:bodyPr/>
          <a:lstStyle/>
          <a:p>
            <a:r>
              <a:rPr lang="en-US" dirty="0" smtClean="0"/>
              <a:t>Background</a:t>
            </a:r>
          </a:p>
          <a:p>
            <a:r>
              <a:rPr lang="en-US" dirty="0" smtClean="0"/>
              <a:t>Large Donor Disruption</a:t>
            </a:r>
          </a:p>
          <a:p>
            <a:r>
              <a:rPr lang="en-US" dirty="0" smtClean="0"/>
              <a:t>What is Unsupervised Learning</a:t>
            </a:r>
          </a:p>
          <a:p>
            <a:r>
              <a:rPr lang="en-US" dirty="0" smtClean="0"/>
              <a:t>Three Clustering Algorithms</a:t>
            </a:r>
          </a:p>
          <a:p>
            <a:r>
              <a:rPr lang="en-US" dirty="0" smtClean="0"/>
              <a:t>An Example from WFAA</a:t>
            </a:r>
          </a:p>
          <a:p>
            <a:r>
              <a:rPr lang="en-US" dirty="0" smtClean="0"/>
              <a:t>Wrapping Up</a:t>
            </a:r>
            <a:endParaRPr lang="en-US" dirty="0"/>
          </a:p>
        </p:txBody>
      </p:sp>
      <p:pic>
        <p:nvPicPr>
          <p:cNvPr id="3" name="Content Placeholder 2"/>
          <p:cNvPicPr>
            <a:picLocks noGrp="1" noChangeAspect="1"/>
          </p:cNvPicPr>
          <p:nvPr>
            <p:ph sz="half" idx="2"/>
          </p:nvPr>
        </p:nvPicPr>
        <p:blipFill>
          <a:blip r:embed="rId3"/>
          <a:stretch>
            <a:fillRect/>
          </a:stretch>
        </p:blipFill>
        <p:spPr>
          <a:xfrm>
            <a:off x="4373081" y="833135"/>
            <a:ext cx="4770919" cy="4044910"/>
          </a:xfrm>
          <a:prstGeom prst="rect">
            <a:avLst/>
          </a:prstGeom>
        </p:spPr>
      </p:pic>
    </p:spTree>
    <p:extLst>
      <p:ext uri="{BB962C8B-B14F-4D97-AF65-F5344CB8AC3E}">
        <p14:creationId xmlns:p14="http://schemas.microsoft.com/office/powerpoint/2010/main" val="32093248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Dimensionality Reduction</a:t>
            </a:r>
            <a:endParaRPr lang="en-US" dirty="0"/>
          </a:p>
        </p:txBody>
      </p:sp>
      <p:sp>
        <p:nvSpPr>
          <p:cNvPr id="3" name="Content Placeholder 2"/>
          <p:cNvSpPr>
            <a:spLocks noGrp="1"/>
          </p:cNvSpPr>
          <p:nvPr>
            <p:ph idx="1"/>
          </p:nvPr>
        </p:nvSpPr>
        <p:spPr/>
        <p:txBody>
          <a:bodyPr/>
          <a:lstStyle/>
          <a:p>
            <a:r>
              <a:rPr lang="en-US" dirty="0" smtClean="0"/>
              <a:t>Large number of data features (columns) makes standard data exploration hard</a:t>
            </a:r>
          </a:p>
          <a:p>
            <a:r>
              <a:rPr lang="en-US" dirty="0" smtClean="0"/>
              <a:t>Redundancy or correlation between variables will affect machine learning algorithms</a:t>
            </a:r>
          </a:p>
          <a:p>
            <a:r>
              <a:rPr lang="en-US" dirty="0" smtClean="0"/>
              <a:t>Helpful for unstructured data (sparse feature space)</a:t>
            </a:r>
            <a:endParaRPr lang="en-US" dirty="0"/>
          </a:p>
          <a:p>
            <a:r>
              <a:rPr lang="en-US" dirty="0" smtClean="0"/>
              <a:t>Techniques</a:t>
            </a:r>
          </a:p>
          <a:p>
            <a:pPr lvl="1"/>
            <a:r>
              <a:rPr lang="en-US" dirty="0" smtClean="0"/>
              <a:t>Principal Component Analysis (“hello, world” of dimensionality reduction)</a:t>
            </a:r>
          </a:p>
          <a:p>
            <a:pPr lvl="1"/>
            <a:r>
              <a:rPr lang="en-US" dirty="0" smtClean="0"/>
              <a:t>t-SNE (more advanced algorithm, lots of cool examples on the web)</a:t>
            </a:r>
          </a:p>
          <a:p>
            <a:pPr lvl="1"/>
            <a:r>
              <a:rPr lang="en-US" dirty="0" smtClean="0"/>
              <a:t>LASSO (for regression tasks)</a:t>
            </a:r>
          </a:p>
          <a:p>
            <a:pPr lvl="1"/>
            <a:r>
              <a:rPr lang="en-US" dirty="0" smtClean="0"/>
              <a:t>By document word2vec summaries</a:t>
            </a:r>
          </a:p>
        </p:txBody>
      </p:sp>
    </p:spTree>
    <p:extLst>
      <p:ext uri="{BB962C8B-B14F-4D97-AF65-F5344CB8AC3E}">
        <p14:creationId xmlns:p14="http://schemas.microsoft.com/office/powerpoint/2010/main" val="35306760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from WFAA – Setup</a:t>
            </a:r>
            <a:endParaRPr lang="en-US" dirty="0"/>
          </a:p>
        </p:txBody>
      </p:sp>
      <p:sp>
        <p:nvSpPr>
          <p:cNvPr id="3" name="Content Placeholder 2"/>
          <p:cNvSpPr>
            <a:spLocks noGrp="1"/>
          </p:cNvSpPr>
          <p:nvPr>
            <p:ph idx="1"/>
          </p:nvPr>
        </p:nvSpPr>
        <p:spPr/>
        <p:txBody>
          <a:bodyPr/>
          <a:lstStyle/>
          <a:p>
            <a:r>
              <a:rPr lang="en-US" dirty="0" smtClean="0"/>
              <a:t>Analytics FAQ</a:t>
            </a:r>
          </a:p>
          <a:p>
            <a:pPr lvl="1"/>
            <a:r>
              <a:rPr lang="en-US" dirty="0" smtClean="0"/>
              <a:t>What other donors looks like X? Pathways?</a:t>
            </a:r>
          </a:p>
          <a:p>
            <a:r>
              <a:rPr lang="en-US" dirty="0" smtClean="0"/>
              <a:t>Exploratory analysis on trajectories for large donor society</a:t>
            </a:r>
          </a:p>
          <a:p>
            <a:r>
              <a:rPr lang="en-US" dirty="0" smtClean="0"/>
              <a:t>What else can we learn about these donors?</a:t>
            </a:r>
          </a:p>
          <a:p>
            <a:r>
              <a:rPr lang="en-US" dirty="0" smtClean="0"/>
              <a:t>Nothing to predict, what can we do?</a:t>
            </a:r>
          </a:p>
          <a:p>
            <a:endParaRPr lang="en-US" dirty="0"/>
          </a:p>
        </p:txBody>
      </p:sp>
    </p:spTree>
    <p:extLst>
      <p:ext uri="{BB962C8B-B14F-4D97-AF65-F5344CB8AC3E}">
        <p14:creationId xmlns:p14="http://schemas.microsoft.com/office/powerpoint/2010/main" val="36847287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from WFAA – Data/Methods</a:t>
            </a:r>
            <a:endParaRPr lang="en-US" dirty="0"/>
          </a:p>
        </p:txBody>
      </p:sp>
      <p:sp>
        <p:nvSpPr>
          <p:cNvPr id="4" name="Content Placeholder 3"/>
          <p:cNvSpPr>
            <a:spLocks noGrp="1"/>
          </p:cNvSpPr>
          <p:nvPr>
            <p:ph sz="half" idx="1"/>
          </p:nvPr>
        </p:nvSpPr>
        <p:spPr/>
        <p:txBody>
          <a:bodyPr>
            <a:noAutofit/>
          </a:bodyPr>
          <a:lstStyle/>
          <a:p>
            <a:r>
              <a:rPr lang="en-US" sz="1800" dirty="0"/>
              <a:t>1,150 Households with at least $250K in new gifts and new </a:t>
            </a:r>
            <a:r>
              <a:rPr lang="en-US" sz="1800" dirty="0" smtClean="0"/>
              <a:t>pledges</a:t>
            </a:r>
          </a:p>
          <a:p>
            <a:pPr lvl="1"/>
            <a:r>
              <a:rPr lang="en-US" sz="1600" dirty="0" smtClean="0"/>
              <a:t>Giving </a:t>
            </a:r>
            <a:r>
              <a:rPr lang="en-US" sz="1600" dirty="0"/>
              <a:t>is adjusted for inflation (2016 </a:t>
            </a:r>
            <a:r>
              <a:rPr lang="en-US" sz="1600" dirty="0" smtClean="0"/>
              <a:t>$)</a:t>
            </a:r>
            <a:endParaRPr lang="en-US" sz="1600" dirty="0"/>
          </a:p>
          <a:p>
            <a:r>
              <a:rPr lang="en-US" sz="1800" dirty="0" smtClean="0"/>
              <a:t>At </a:t>
            </a:r>
            <a:r>
              <a:rPr lang="en-US" sz="1800" dirty="0"/>
              <a:t>least one member of household must have valid birth </a:t>
            </a:r>
            <a:r>
              <a:rPr lang="en-US" sz="1800" dirty="0" smtClean="0"/>
              <a:t>year</a:t>
            </a:r>
            <a:endParaRPr lang="en-US" sz="1800" dirty="0"/>
          </a:p>
          <a:p>
            <a:r>
              <a:rPr lang="en-US" sz="1800" dirty="0"/>
              <a:t>At least one member of household must be living, or if all members are deceased, at least one member must have valid death </a:t>
            </a:r>
            <a:r>
              <a:rPr lang="en-US" sz="1800" dirty="0" smtClean="0"/>
              <a:t>year</a:t>
            </a:r>
            <a:endParaRPr lang="en-US" sz="1800" dirty="0"/>
          </a:p>
        </p:txBody>
      </p:sp>
      <p:sp>
        <p:nvSpPr>
          <p:cNvPr id="5" name="Content Placeholder 4"/>
          <p:cNvSpPr>
            <a:spLocks noGrp="1"/>
          </p:cNvSpPr>
          <p:nvPr>
            <p:ph sz="half" idx="2"/>
          </p:nvPr>
        </p:nvSpPr>
        <p:spPr/>
        <p:txBody>
          <a:bodyPr>
            <a:noAutofit/>
          </a:bodyPr>
          <a:lstStyle/>
          <a:p>
            <a:pPr marL="0" indent="0">
              <a:buNone/>
            </a:pPr>
            <a:r>
              <a:rPr lang="en-US" sz="1200" dirty="0"/>
              <a:t>Lifetime giving</a:t>
            </a:r>
          </a:p>
          <a:p>
            <a:pPr marL="0" indent="0">
              <a:buNone/>
            </a:pPr>
            <a:r>
              <a:rPr lang="en-US" sz="1200" dirty="0"/>
              <a:t>First gift amount</a:t>
            </a:r>
          </a:p>
          <a:p>
            <a:pPr marL="0" indent="0">
              <a:buNone/>
            </a:pPr>
            <a:r>
              <a:rPr lang="en-US" sz="1200" dirty="0"/>
              <a:t>Most recent gift amount</a:t>
            </a:r>
          </a:p>
          <a:p>
            <a:pPr marL="0" indent="0">
              <a:buNone/>
            </a:pPr>
            <a:r>
              <a:rPr lang="en-US" sz="1200" dirty="0"/>
              <a:t>Giving in first five years of giving career</a:t>
            </a:r>
          </a:p>
          <a:p>
            <a:pPr marL="0" indent="0">
              <a:buNone/>
            </a:pPr>
            <a:r>
              <a:rPr lang="en-US" sz="1200" dirty="0"/>
              <a:t>Giving in last five years of giving career</a:t>
            </a:r>
          </a:p>
          <a:p>
            <a:pPr marL="0" indent="0">
              <a:buNone/>
            </a:pPr>
            <a:r>
              <a:rPr lang="en-US" sz="1200" dirty="0"/>
              <a:t>Count </a:t>
            </a:r>
            <a:r>
              <a:rPr lang="en-US" sz="1200" dirty="0" smtClean="0"/>
              <a:t>gifts</a:t>
            </a:r>
          </a:p>
          <a:p>
            <a:pPr marL="0" indent="0">
              <a:buNone/>
            </a:pPr>
            <a:r>
              <a:rPr lang="en-US" sz="1200" dirty="0" smtClean="0"/>
              <a:t>Largest </a:t>
            </a:r>
            <a:r>
              <a:rPr lang="en-US" sz="1200" dirty="0"/>
              <a:t>gift</a:t>
            </a:r>
          </a:p>
          <a:p>
            <a:pPr marL="0" indent="0">
              <a:buNone/>
            </a:pPr>
            <a:r>
              <a:rPr lang="en-US" sz="1200" dirty="0"/>
              <a:t>Age at first gift</a:t>
            </a:r>
          </a:p>
          <a:p>
            <a:pPr marL="0" indent="0">
              <a:buNone/>
            </a:pPr>
            <a:r>
              <a:rPr lang="en-US" sz="1200" dirty="0"/>
              <a:t>Age at most recent gift</a:t>
            </a:r>
          </a:p>
          <a:p>
            <a:pPr marL="0" indent="0">
              <a:buNone/>
            </a:pPr>
            <a:r>
              <a:rPr lang="en-US" sz="1200" dirty="0"/>
              <a:t>Age at largest gift</a:t>
            </a:r>
          </a:p>
          <a:p>
            <a:pPr marL="0" indent="0">
              <a:buNone/>
            </a:pPr>
            <a:r>
              <a:rPr lang="en-US" sz="1200" dirty="0"/>
              <a:t>Age at passing $250K threshold</a:t>
            </a:r>
          </a:p>
          <a:p>
            <a:pPr marL="0" indent="0">
              <a:buNone/>
            </a:pPr>
            <a:r>
              <a:rPr lang="en-US" sz="1200" dirty="0"/>
              <a:t>Days between first gift and passing $250K threshold</a:t>
            </a:r>
          </a:p>
          <a:p>
            <a:endParaRPr lang="en-US" sz="1200" dirty="0"/>
          </a:p>
        </p:txBody>
      </p:sp>
    </p:spTree>
    <p:extLst>
      <p:ext uri="{BB962C8B-B14F-4D97-AF65-F5344CB8AC3E}">
        <p14:creationId xmlns:p14="http://schemas.microsoft.com/office/powerpoint/2010/main" val="2105481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0"/>
            <a:ext cx="8484432" cy="994172"/>
          </a:xfrm>
        </p:spPr>
        <p:txBody>
          <a:bodyPr/>
          <a:lstStyle/>
          <a:p>
            <a:r>
              <a:rPr lang="en-US" dirty="0" smtClean="0"/>
              <a:t>Example from WFAA – Results</a:t>
            </a:r>
            <a:endParaRPr lang="en-US" dirty="0"/>
          </a:p>
        </p:txBody>
      </p:sp>
      <p:sp>
        <p:nvSpPr>
          <p:cNvPr id="3" name="Content Placeholder 2"/>
          <p:cNvSpPr>
            <a:spLocks noGrp="1"/>
          </p:cNvSpPr>
          <p:nvPr>
            <p:ph sz="half" idx="1"/>
          </p:nvPr>
        </p:nvSpPr>
        <p:spPr>
          <a:xfrm>
            <a:off x="6604283" y="994172"/>
            <a:ext cx="2443852" cy="3946090"/>
          </a:xfrm>
        </p:spPr>
        <p:txBody>
          <a:bodyPr>
            <a:normAutofit fontScale="85000" lnSpcReduction="20000"/>
          </a:bodyPr>
          <a:lstStyle/>
          <a:p>
            <a:pPr marL="0" indent="0">
              <a:buNone/>
            </a:pPr>
            <a:r>
              <a:rPr lang="en-US" dirty="0" smtClean="0"/>
              <a:t>Used </a:t>
            </a:r>
            <a:r>
              <a:rPr lang="en-US" dirty="0" smtClean="0"/>
              <a:t>K-Means on scaled data (log almost everything!)</a:t>
            </a:r>
          </a:p>
          <a:p>
            <a:pPr marL="0" indent="0">
              <a:buNone/>
            </a:pPr>
            <a:endParaRPr lang="en-US" dirty="0" smtClean="0"/>
          </a:p>
          <a:p>
            <a:pPr marL="0" indent="0">
              <a:buNone/>
            </a:pPr>
            <a:r>
              <a:rPr lang="en-US" dirty="0" smtClean="0"/>
              <a:t>Found four distinct and interpretable clusters</a:t>
            </a:r>
          </a:p>
          <a:p>
            <a:pPr marL="0" indent="0">
              <a:buNone/>
            </a:pPr>
            <a:r>
              <a:rPr lang="en-US" sz="2000" dirty="0">
                <a:solidFill>
                  <a:srgbClr val="7030A0"/>
                </a:solidFill>
              </a:rPr>
              <a:t>Cluster 4: Young Whippersnappers (327)</a:t>
            </a:r>
          </a:p>
          <a:p>
            <a:pPr marL="0" indent="0">
              <a:buNone/>
            </a:pPr>
            <a:r>
              <a:rPr lang="en-US" sz="2000" dirty="0">
                <a:solidFill>
                  <a:srgbClr val="00B050"/>
                </a:solidFill>
              </a:rPr>
              <a:t>Cluster 3: Take the Money and Run (or Walk) (127)</a:t>
            </a:r>
          </a:p>
          <a:p>
            <a:pPr marL="0" indent="0">
              <a:buNone/>
            </a:pPr>
            <a:r>
              <a:rPr lang="en-US" sz="2000" dirty="0">
                <a:solidFill>
                  <a:srgbClr val="0070C0"/>
                </a:solidFill>
              </a:rPr>
              <a:t>Cluster 2: Big Kahuna (217)</a:t>
            </a:r>
          </a:p>
          <a:p>
            <a:pPr marL="0" indent="0">
              <a:buNone/>
            </a:pPr>
            <a:r>
              <a:rPr lang="en-US" sz="2000" dirty="0">
                <a:solidFill>
                  <a:srgbClr val="FF5D5D"/>
                </a:solidFill>
              </a:rPr>
              <a:t>Cluster 1: Oldie but a Goodie (478)</a:t>
            </a:r>
          </a:p>
          <a:p>
            <a:pPr marL="0" indent="0">
              <a:buNone/>
            </a:pPr>
            <a:endParaRPr lang="en-US" dirty="0" smtClean="0"/>
          </a:p>
          <a:p>
            <a:endParaRPr lang="en-US" dirty="0" smtClean="0"/>
          </a:p>
        </p:txBody>
      </p:sp>
      <p:pic>
        <p:nvPicPr>
          <p:cNvPr id="4" name="Picture 3"/>
          <p:cNvPicPr>
            <a:picLocks noChangeAspect="1"/>
          </p:cNvPicPr>
          <p:nvPr/>
        </p:nvPicPr>
        <p:blipFill>
          <a:blip r:embed="rId3"/>
          <a:stretch>
            <a:fillRect/>
          </a:stretch>
        </p:blipFill>
        <p:spPr>
          <a:xfrm>
            <a:off x="329783" y="777551"/>
            <a:ext cx="5983897" cy="4162711"/>
          </a:xfrm>
          <a:prstGeom prst="rect">
            <a:avLst/>
          </a:prstGeom>
        </p:spPr>
      </p:pic>
    </p:spTree>
    <p:extLst>
      <p:ext uri="{BB962C8B-B14F-4D97-AF65-F5344CB8AC3E}">
        <p14:creationId xmlns:p14="http://schemas.microsoft.com/office/powerpoint/2010/main" val="12631229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0"/>
            <a:ext cx="8484432" cy="994172"/>
          </a:xfrm>
        </p:spPr>
        <p:txBody>
          <a:bodyPr/>
          <a:lstStyle/>
          <a:p>
            <a:r>
              <a:rPr lang="en-US" dirty="0" smtClean="0"/>
              <a:t>Example from WFAA – Results</a:t>
            </a:r>
            <a:endParaRPr lang="en-US" dirty="0"/>
          </a:p>
        </p:txBody>
      </p:sp>
      <p:sp>
        <p:nvSpPr>
          <p:cNvPr id="3" name="Content Placeholder 2"/>
          <p:cNvSpPr>
            <a:spLocks noGrp="1"/>
          </p:cNvSpPr>
          <p:nvPr>
            <p:ph sz="half" idx="1"/>
          </p:nvPr>
        </p:nvSpPr>
        <p:spPr>
          <a:xfrm>
            <a:off x="6604283" y="994172"/>
            <a:ext cx="2443852" cy="3946090"/>
          </a:xfrm>
        </p:spPr>
        <p:txBody>
          <a:bodyPr>
            <a:normAutofit fontScale="70000" lnSpcReduction="20000"/>
          </a:bodyPr>
          <a:lstStyle/>
          <a:p>
            <a:pPr marL="0" indent="0">
              <a:buNone/>
            </a:pPr>
            <a:r>
              <a:rPr lang="en-US" dirty="0" smtClean="0"/>
              <a:t>Used K-Means on scaled data (log almost everything!)</a:t>
            </a:r>
          </a:p>
          <a:p>
            <a:pPr marL="0" indent="0">
              <a:buNone/>
            </a:pPr>
            <a:endParaRPr lang="en-US" dirty="0" smtClean="0"/>
          </a:p>
          <a:p>
            <a:pPr marL="0" indent="0">
              <a:buNone/>
            </a:pPr>
            <a:r>
              <a:rPr lang="en-US" dirty="0" smtClean="0"/>
              <a:t>Found four distinct and interpretable clusters</a:t>
            </a:r>
          </a:p>
          <a:p>
            <a:pPr marL="0" indent="0">
              <a:buNone/>
            </a:pPr>
            <a:endParaRPr lang="en-US" dirty="0" smtClean="0"/>
          </a:p>
          <a:p>
            <a:pPr marL="0" indent="0">
              <a:buNone/>
            </a:pPr>
            <a:r>
              <a:rPr lang="en-US" sz="2400" dirty="0" smtClean="0">
                <a:solidFill>
                  <a:srgbClr val="7030A0"/>
                </a:solidFill>
              </a:rPr>
              <a:t>Cluster </a:t>
            </a:r>
            <a:r>
              <a:rPr lang="en-US" sz="2400" dirty="0">
                <a:solidFill>
                  <a:srgbClr val="7030A0"/>
                </a:solidFill>
              </a:rPr>
              <a:t>4: Young Whippersnappers (327)</a:t>
            </a:r>
          </a:p>
          <a:p>
            <a:pPr marL="0" indent="0">
              <a:buNone/>
            </a:pPr>
            <a:r>
              <a:rPr lang="en-US" sz="2400" dirty="0">
                <a:solidFill>
                  <a:srgbClr val="00B050"/>
                </a:solidFill>
              </a:rPr>
              <a:t>Cluster 3: Take the Money and Run (or Walk) (127)</a:t>
            </a:r>
          </a:p>
          <a:p>
            <a:pPr marL="0" indent="0">
              <a:buNone/>
            </a:pPr>
            <a:r>
              <a:rPr lang="en-US" sz="2400" dirty="0">
                <a:solidFill>
                  <a:srgbClr val="0070C0"/>
                </a:solidFill>
              </a:rPr>
              <a:t>Cluster 2: Big Kahuna (217)</a:t>
            </a:r>
          </a:p>
          <a:p>
            <a:pPr marL="0" indent="0">
              <a:buNone/>
            </a:pPr>
            <a:r>
              <a:rPr lang="en-US" sz="2400" dirty="0">
                <a:solidFill>
                  <a:srgbClr val="FF5D5D"/>
                </a:solidFill>
              </a:rPr>
              <a:t>Cluster 1: Oldie but a Goodie (478)</a:t>
            </a:r>
          </a:p>
          <a:p>
            <a:endParaRPr lang="en-US" dirty="0" smtClean="0"/>
          </a:p>
        </p:txBody>
      </p:sp>
      <p:pic>
        <p:nvPicPr>
          <p:cNvPr id="5" name="Picture 4"/>
          <p:cNvPicPr>
            <a:picLocks noChangeAspect="1"/>
          </p:cNvPicPr>
          <p:nvPr/>
        </p:nvPicPr>
        <p:blipFill>
          <a:blip r:embed="rId3"/>
          <a:stretch>
            <a:fillRect/>
          </a:stretch>
        </p:blipFill>
        <p:spPr>
          <a:xfrm>
            <a:off x="329784" y="781855"/>
            <a:ext cx="5977710" cy="4158407"/>
          </a:xfrm>
          <a:prstGeom prst="rect">
            <a:avLst/>
          </a:prstGeom>
        </p:spPr>
      </p:pic>
    </p:spTree>
    <p:extLst>
      <p:ext uri="{BB962C8B-B14F-4D97-AF65-F5344CB8AC3E}">
        <p14:creationId xmlns:p14="http://schemas.microsoft.com/office/powerpoint/2010/main" val="6350250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from WFAA – Implementation</a:t>
            </a:r>
            <a:endParaRPr lang="en-US" dirty="0"/>
          </a:p>
        </p:txBody>
      </p:sp>
      <p:sp>
        <p:nvSpPr>
          <p:cNvPr id="3" name="Content Placeholder 2"/>
          <p:cNvSpPr>
            <a:spLocks noGrp="1"/>
          </p:cNvSpPr>
          <p:nvPr>
            <p:ph sz="half" idx="1"/>
          </p:nvPr>
        </p:nvSpPr>
        <p:spPr>
          <a:xfrm>
            <a:off x="329784" y="1268016"/>
            <a:ext cx="4250529" cy="3364707"/>
          </a:xfrm>
        </p:spPr>
        <p:txBody>
          <a:bodyPr/>
          <a:lstStyle/>
          <a:p>
            <a:r>
              <a:rPr lang="en-US" dirty="0" smtClean="0"/>
              <a:t>More targeted </a:t>
            </a:r>
            <a:r>
              <a:rPr lang="en-US" dirty="0" smtClean="0"/>
              <a:t>questions and strategies for each </a:t>
            </a:r>
            <a:r>
              <a:rPr lang="en-US" dirty="0" smtClean="0"/>
              <a:t>of the clusters</a:t>
            </a:r>
          </a:p>
          <a:p>
            <a:r>
              <a:rPr lang="en-US" dirty="0" smtClean="0"/>
              <a:t>Used output from </a:t>
            </a:r>
            <a:r>
              <a:rPr lang="en-US" dirty="0" smtClean="0">
                <a:latin typeface="Consolas" panose="020B0609020204030204" pitchFamily="49" charset="0"/>
              </a:rPr>
              <a:t>kmeans</a:t>
            </a:r>
            <a:r>
              <a:rPr lang="en-US" dirty="0" smtClean="0"/>
              <a:t> in R to generate paragraph summaries of each cluster</a:t>
            </a:r>
          </a:p>
          <a:p>
            <a:r>
              <a:rPr lang="en-US" dirty="0" smtClean="0"/>
              <a:t>Make development officers more efficient</a:t>
            </a:r>
          </a:p>
          <a:p>
            <a:r>
              <a:rPr lang="en-US" dirty="0" smtClean="0"/>
              <a:t>Can we generalize to the whole?</a:t>
            </a:r>
          </a:p>
          <a:p>
            <a:endParaRPr lang="en-US" dirty="0"/>
          </a:p>
        </p:txBody>
      </p:sp>
      <p:sp>
        <p:nvSpPr>
          <p:cNvPr id="5" name="TextBox 4"/>
          <p:cNvSpPr txBox="1"/>
          <p:nvPr/>
        </p:nvSpPr>
        <p:spPr>
          <a:xfrm>
            <a:off x="4952772" y="4072769"/>
            <a:ext cx="3656273" cy="307777"/>
          </a:xfrm>
          <a:prstGeom prst="rect">
            <a:avLst/>
          </a:prstGeom>
          <a:noFill/>
        </p:spPr>
        <p:txBody>
          <a:bodyPr wrap="square" rtlCol="0">
            <a:spAutoFit/>
          </a:bodyPr>
          <a:lstStyle/>
          <a:p>
            <a:r>
              <a:rPr lang="en-US" sz="1400" dirty="0" smtClean="0">
                <a:solidFill>
                  <a:schemeClr val="bg2">
                    <a:lumMod val="50000"/>
                  </a:schemeClr>
                </a:solidFill>
              </a:rPr>
              <a:t>Future </a:t>
            </a:r>
            <a:r>
              <a:rPr lang="en-US" sz="1400" dirty="0" smtClean="0">
                <a:solidFill>
                  <a:schemeClr val="bg2">
                    <a:lumMod val="50000"/>
                  </a:schemeClr>
                </a:solidFill>
              </a:rPr>
              <a:t>portfolio review?</a:t>
            </a:r>
            <a:endParaRPr lang="en-US" sz="1400" dirty="0">
              <a:solidFill>
                <a:schemeClr val="bg2">
                  <a:lumMod val="50000"/>
                </a:schemeClr>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341418383"/>
              </p:ext>
            </p:extLst>
          </p:nvPr>
        </p:nvGraphicFramePr>
        <p:xfrm>
          <a:off x="5032791" y="1409486"/>
          <a:ext cx="3781425" cy="2663283"/>
        </p:xfrm>
        <a:graphic>
          <a:graphicData uri="http://schemas.openxmlformats.org/drawingml/2006/table">
            <a:tbl>
              <a:tblPr/>
              <a:tblGrid>
                <a:gridCol w="2911475">
                  <a:extLst>
                    <a:ext uri="{9D8B030D-6E8A-4147-A177-3AD203B41FA5}">
                      <a16:colId xmlns:a16="http://schemas.microsoft.com/office/drawing/2014/main" val="3272942867"/>
                    </a:ext>
                  </a:extLst>
                </a:gridCol>
                <a:gridCol w="869950">
                  <a:extLst>
                    <a:ext uri="{9D8B030D-6E8A-4147-A177-3AD203B41FA5}">
                      <a16:colId xmlns:a16="http://schemas.microsoft.com/office/drawing/2014/main" val="2072808551"/>
                    </a:ext>
                  </a:extLst>
                </a:gridCol>
              </a:tblGrid>
              <a:tr h="337671">
                <a:tc>
                  <a:txBody>
                    <a:bodyPr/>
                    <a:lstStyle/>
                    <a:p>
                      <a:pPr algn="l" fontAlgn="b"/>
                      <a:r>
                        <a:rPr lang="en-US" sz="1800" b="1" i="0" u="none" strike="noStrike" dirty="0">
                          <a:solidFill>
                            <a:srgbClr val="FFFFFF"/>
                          </a:solidFill>
                          <a:effectLst/>
                          <a:latin typeface="+mn-lt"/>
                        </a:rPr>
                        <a:t>Prospect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tc>
                  <a:txBody>
                    <a:bodyPr/>
                    <a:lstStyle/>
                    <a:p>
                      <a:pPr algn="ctr" fontAlgn="b"/>
                      <a:r>
                        <a:rPr lang="en-US" sz="1800" b="1" i="0" u="none" strike="noStrike" dirty="0">
                          <a:solidFill>
                            <a:srgbClr val="FFFFFF"/>
                          </a:solidFill>
                          <a:effectLst/>
                          <a:latin typeface="+mn-lt"/>
                        </a:rPr>
                        <a:t>Cluster</a:t>
                      </a:r>
                    </a:p>
                  </a:txBody>
                  <a:tcPr marL="9525" marR="9525" marT="9525"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A8A23"/>
                    </a:solidFill>
                  </a:tcPr>
                </a:tc>
                <a:extLst>
                  <a:ext uri="{0D108BD9-81ED-4DB2-BD59-A6C34878D82A}">
                    <a16:rowId xmlns:a16="http://schemas.microsoft.com/office/drawing/2014/main" val="546945227"/>
                  </a:ext>
                </a:extLst>
              </a:tr>
              <a:tr h="581403">
                <a:tc>
                  <a:txBody>
                    <a:bodyPr/>
                    <a:lstStyle/>
                    <a:p>
                      <a:pPr algn="l" fontAlgn="b"/>
                      <a:r>
                        <a:rPr lang="en-US" sz="1800" b="0" i="0" u="none" strike="noStrike" dirty="0">
                          <a:solidFill>
                            <a:srgbClr val="000000"/>
                          </a:solidFill>
                          <a:effectLst/>
                          <a:latin typeface="+mn-lt"/>
                        </a:rPr>
                        <a:t>Jeffrey Lebowski</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200" b="0" i="0" u="none" strike="noStrike" dirty="0">
                          <a:solidFill>
                            <a:srgbClr val="FF5D5D"/>
                          </a:solidFill>
                          <a:effectLst/>
                          <a:latin typeface="+mn-lt"/>
                        </a:rPr>
                        <a:t>●</a:t>
                      </a:r>
                    </a:p>
                  </a:txBody>
                  <a:tcPr marL="9525" marR="9525" marT="9525"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5973904"/>
                  </a:ext>
                </a:extLst>
              </a:tr>
              <a:tr h="581403">
                <a:tc>
                  <a:txBody>
                    <a:bodyPr/>
                    <a:lstStyle/>
                    <a:p>
                      <a:pPr algn="l" fontAlgn="b"/>
                      <a:r>
                        <a:rPr lang="en-US" sz="1800" b="0" i="0" u="none" strike="noStrike" dirty="0">
                          <a:solidFill>
                            <a:srgbClr val="000000"/>
                          </a:solidFill>
                          <a:effectLst/>
                          <a:latin typeface="+mn-lt"/>
                        </a:rPr>
                        <a:t>Walter Sobchak</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200" b="0" i="0" u="none" strike="noStrike" dirty="0">
                          <a:solidFill>
                            <a:srgbClr val="7030A0"/>
                          </a:solidFill>
                          <a:effectLst/>
                          <a:latin typeface="+mn-lt"/>
                        </a:rPr>
                        <a:t>▲</a:t>
                      </a:r>
                    </a:p>
                  </a:txBody>
                  <a:tcPr marL="9525" marR="9525" marT="9525"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9841883"/>
                  </a:ext>
                </a:extLst>
              </a:tr>
              <a:tr h="581403">
                <a:tc>
                  <a:txBody>
                    <a:bodyPr/>
                    <a:lstStyle/>
                    <a:p>
                      <a:pPr algn="l" fontAlgn="b"/>
                      <a:r>
                        <a:rPr lang="en-US" sz="1800" b="0" i="0" u="none" strike="noStrike" dirty="0">
                          <a:solidFill>
                            <a:srgbClr val="000000"/>
                          </a:solidFill>
                          <a:effectLst/>
                          <a:latin typeface="+mn-lt"/>
                        </a:rPr>
                        <a:t>Donald "Donny" Kerabatsos</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200" b="0" i="0" u="none" strike="noStrike" dirty="0">
                          <a:solidFill>
                            <a:srgbClr val="0070C0"/>
                          </a:solidFill>
                          <a:effectLst/>
                          <a:latin typeface="+mn-lt"/>
                        </a:rPr>
                        <a:t>■</a:t>
                      </a:r>
                    </a:p>
                  </a:txBody>
                  <a:tcPr marL="9525" marR="9525" marT="9525"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683342"/>
                  </a:ext>
                </a:extLst>
              </a:tr>
              <a:tr h="581403">
                <a:tc>
                  <a:txBody>
                    <a:bodyPr/>
                    <a:lstStyle/>
                    <a:p>
                      <a:pPr algn="l" fontAlgn="b"/>
                      <a:r>
                        <a:rPr lang="en-US" sz="1800" b="0" i="0" u="none" strike="noStrike" dirty="0">
                          <a:solidFill>
                            <a:srgbClr val="000000"/>
                          </a:solidFill>
                          <a:effectLst/>
                          <a:latin typeface="+mn-lt"/>
                        </a:rPr>
                        <a:t>Brandt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200" b="0" i="0" u="none" strike="noStrike" dirty="0">
                          <a:solidFill>
                            <a:srgbClr val="00B050"/>
                          </a:solidFill>
                          <a:effectLst/>
                          <a:latin typeface="+mn-lt"/>
                        </a:rPr>
                        <a:t>◄</a:t>
                      </a:r>
                    </a:p>
                  </a:txBody>
                  <a:tcPr marL="9525" marR="9525" marT="9525"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96942759"/>
                  </a:ext>
                </a:extLst>
              </a:tr>
            </a:tbl>
          </a:graphicData>
        </a:graphic>
      </p:graphicFrame>
    </p:spTree>
    <p:extLst>
      <p:ext uri="{BB962C8B-B14F-4D97-AF65-F5344CB8AC3E}">
        <p14:creationId xmlns:p14="http://schemas.microsoft.com/office/powerpoint/2010/main" val="16213333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Wrapping Up – Large Donors</a:t>
            </a:r>
            <a:endParaRPr lang="en-US" dirty="0"/>
          </a:p>
        </p:txBody>
      </p:sp>
      <p:sp>
        <p:nvSpPr>
          <p:cNvPr id="3" name="Content Placeholder 2"/>
          <p:cNvSpPr>
            <a:spLocks noGrp="1"/>
          </p:cNvSpPr>
          <p:nvPr>
            <p:ph idx="1"/>
          </p:nvPr>
        </p:nvSpPr>
        <p:spPr/>
        <p:txBody>
          <a:bodyPr/>
          <a:lstStyle/>
          <a:p>
            <a:r>
              <a:rPr lang="en-US" dirty="0" smtClean="0"/>
              <a:t>Global trends demonstrate increasing importance of largest donors</a:t>
            </a:r>
          </a:p>
          <a:p>
            <a:r>
              <a:rPr lang="en-US" dirty="0" smtClean="0"/>
              <a:t>We need to learn as much as we can about these donors</a:t>
            </a:r>
            <a:endParaRPr lang="en-US" dirty="0"/>
          </a:p>
          <a:p>
            <a:r>
              <a:rPr lang="en-US" dirty="0" smtClean="0"/>
              <a:t>Be creative in your data analysis</a:t>
            </a:r>
          </a:p>
          <a:p>
            <a:pPr lvl="1"/>
            <a:r>
              <a:rPr lang="en-US" dirty="0" smtClean="0"/>
              <a:t>Existing large donors will probably have the most complete data</a:t>
            </a:r>
          </a:p>
          <a:p>
            <a:pPr lvl="1"/>
            <a:r>
              <a:rPr lang="en-US" dirty="0" smtClean="0"/>
              <a:t>Investigate your own Pareto curve</a:t>
            </a:r>
          </a:p>
          <a:p>
            <a:pPr marL="0" indent="0">
              <a:buNone/>
            </a:pPr>
            <a:endParaRPr lang="en-US" dirty="0" smtClean="0"/>
          </a:p>
          <a:p>
            <a:endParaRPr lang="en-US" dirty="0" smtClean="0"/>
          </a:p>
        </p:txBody>
      </p:sp>
    </p:spTree>
    <p:extLst>
      <p:ext uri="{BB962C8B-B14F-4D97-AF65-F5344CB8AC3E}">
        <p14:creationId xmlns:p14="http://schemas.microsoft.com/office/powerpoint/2010/main" val="29945784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Wrapping Up – UL</a:t>
            </a:r>
            <a:endParaRPr lang="en-US" dirty="0"/>
          </a:p>
        </p:txBody>
      </p:sp>
      <p:sp>
        <p:nvSpPr>
          <p:cNvPr id="3" name="Content Placeholder 2"/>
          <p:cNvSpPr>
            <a:spLocks noGrp="1"/>
          </p:cNvSpPr>
          <p:nvPr>
            <p:ph idx="1"/>
          </p:nvPr>
        </p:nvSpPr>
        <p:spPr/>
        <p:txBody>
          <a:bodyPr/>
          <a:lstStyle/>
          <a:p>
            <a:r>
              <a:rPr lang="en-US" dirty="0" smtClean="0"/>
              <a:t>Unsupervised learning gives us multiple methods of exploring this group of large donors</a:t>
            </a:r>
          </a:p>
          <a:p>
            <a:r>
              <a:rPr lang="en-US" dirty="0" smtClean="0"/>
              <a:t>Learning and implementing clustering and dimensionality reduction techniques has never been easier</a:t>
            </a:r>
          </a:p>
          <a:p>
            <a:r>
              <a:rPr lang="en-US" dirty="0" smtClean="0"/>
              <a:t>Most results will rely on interpretation, presenting an opportunity for involvement from stakeholders and business buy-in</a:t>
            </a:r>
          </a:p>
        </p:txBody>
      </p:sp>
    </p:spTree>
    <p:extLst>
      <p:ext uri="{BB962C8B-B14F-4D97-AF65-F5344CB8AC3E}">
        <p14:creationId xmlns:p14="http://schemas.microsoft.com/office/powerpoint/2010/main" val="17491575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Wrapping Up</a:t>
            </a:r>
            <a:endParaRPr lang="en-US" dirty="0"/>
          </a:p>
        </p:txBody>
      </p:sp>
      <p:sp>
        <p:nvSpPr>
          <p:cNvPr id="3" name="Content Placeholder 2"/>
          <p:cNvSpPr>
            <a:spLocks noGrp="1"/>
          </p:cNvSpPr>
          <p:nvPr>
            <p:ph idx="1"/>
          </p:nvPr>
        </p:nvSpPr>
        <p:spPr/>
        <p:txBody>
          <a:bodyPr/>
          <a:lstStyle/>
          <a:p>
            <a:r>
              <a:rPr lang="en-US" dirty="0" smtClean="0"/>
              <a:t>Our clustering analysis at WFAA has provided another way to look at large donors</a:t>
            </a:r>
            <a:endParaRPr lang="en-US" dirty="0"/>
          </a:p>
          <a:p>
            <a:r>
              <a:rPr lang="en-US" dirty="0" smtClean="0"/>
              <a:t>Most of the analysis time was spent pulling the data and interpreting the results</a:t>
            </a:r>
          </a:p>
          <a:p>
            <a:r>
              <a:rPr lang="en-US" dirty="0" smtClean="0"/>
              <a:t>Took time and effort to get some traction on the analysis</a:t>
            </a:r>
          </a:p>
          <a:p>
            <a:r>
              <a:rPr lang="en-US" dirty="0" smtClean="0"/>
              <a:t>Future plans to present findings to other groups, and develop more personalized strategies based on the clusters</a:t>
            </a:r>
          </a:p>
        </p:txBody>
      </p:sp>
    </p:spTree>
    <p:extLst>
      <p:ext uri="{BB962C8B-B14F-4D97-AF65-F5344CB8AC3E}">
        <p14:creationId xmlns:p14="http://schemas.microsoft.com/office/powerpoint/2010/main" val="5572202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115956"/>
            <a:ext cx="8484432" cy="994172"/>
          </a:xfrm>
        </p:spPr>
        <p:txBody>
          <a:bodyPr>
            <a:normAutofit/>
          </a:bodyPr>
          <a:lstStyle/>
          <a:p>
            <a:pPr algn="ctr"/>
            <a:r>
              <a:rPr lang="en-US" sz="4400" dirty="0" smtClean="0"/>
              <a:t>Questions</a:t>
            </a:r>
            <a:r>
              <a:rPr lang="en-US" sz="3600" dirty="0" smtClean="0"/>
              <a:t>?</a:t>
            </a:r>
            <a:endParaRPr lang="en-US" sz="3600" dirty="0"/>
          </a:p>
        </p:txBody>
      </p:sp>
      <p:sp>
        <p:nvSpPr>
          <p:cNvPr id="3" name="Content Placeholder 2"/>
          <p:cNvSpPr>
            <a:spLocks noGrp="1"/>
          </p:cNvSpPr>
          <p:nvPr>
            <p:ph idx="1"/>
          </p:nvPr>
        </p:nvSpPr>
        <p:spPr>
          <a:xfrm>
            <a:off x="329784" y="3764280"/>
            <a:ext cx="8484432" cy="1188720"/>
          </a:xfrm>
        </p:spPr>
        <p:txBody>
          <a:bodyPr anchor="b">
            <a:normAutofit/>
          </a:bodyPr>
          <a:lstStyle/>
          <a:p>
            <a:pPr marL="0" indent="0" algn="ctr">
              <a:buNone/>
            </a:pPr>
            <a:r>
              <a:rPr lang="en-US" sz="2800" dirty="0"/>
              <a:t>Brad Stieber</a:t>
            </a:r>
            <a:r>
              <a:rPr lang="en-US" dirty="0"/>
              <a:t/>
            </a:r>
            <a:br>
              <a:rPr lang="en-US" dirty="0"/>
            </a:br>
            <a:r>
              <a:rPr lang="en-US" dirty="0"/>
              <a:t>Data Analyst, Wisconsin Foundation and Alumni Association</a:t>
            </a:r>
            <a:br>
              <a:rPr lang="en-US" dirty="0"/>
            </a:br>
            <a:r>
              <a:rPr lang="en-US" u="sng" dirty="0"/>
              <a:t>Brad.Stieber@supportuw.org</a:t>
            </a:r>
            <a:r>
              <a:rPr lang="en-US" dirty="0"/>
              <a:t> </a:t>
            </a:r>
            <a:r>
              <a:rPr lang="en-US" sz="2800" dirty="0"/>
              <a:t>|</a:t>
            </a:r>
            <a:r>
              <a:rPr lang="en-US" dirty="0"/>
              <a:t> </a:t>
            </a:r>
            <a:r>
              <a:rPr lang="en-US" u="sng" dirty="0" smtClean="0"/>
              <a:t>bgstieber.github.io</a:t>
            </a:r>
            <a:endParaRPr lang="en-US" dirty="0"/>
          </a:p>
        </p:txBody>
      </p:sp>
      <p:pic>
        <p:nvPicPr>
          <p:cNvPr id="4" name="Picture 3"/>
          <p:cNvPicPr>
            <a:picLocks noChangeAspect="1"/>
          </p:cNvPicPr>
          <p:nvPr/>
        </p:nvPicPr>
        <p:blipFill>
          <a:blip r:embed="rId3"/>
          <a:stretch>
            <a:fillRect/>
          </a:stretch>
        </p:blipFill>
        <p:spPr>
          <a:xfrm>
            <a:off x="2558110" y="1266338"/>
            <a:ext cx="4027780" cy="2341732"/>
          </a:xfrm>
          <a:prstGeom prst="rect">
            <a:avLst/>
          </a:prstGeom>
        </p:spPr>
      </p:pic>
    </p:spTree>
    <p:extLst>
      <p:ext uri="{BB962C8B-B14F-4D97-AF65-F5344CB8AC3E}">
        <p14:creationId xmlns:p14="http://schemas.microsoft.com/office/powerpoint/2010/main" val="40876475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37468"/>
            <a:ext cx="8484432" cy="994172"/>
          </a:xfrm>
        </p:spPr>
        <p:txBody>
          <a:bodyPr/>
          <a:lstStyle/>
          <a:p>
            <a:r>
              <a:rPr lang="en-US" dirty="0" smtClean="0"/>
              <a:t>About Me</a:t>
            </a:r>
            <a:endParaRPr lang="en-US" dirty="0"/>
          </a:p>
        </p:txBody>
      </p:sp>
      <p:sp>
        <p:nvSpPr>
          <p:cNvPr id="3" name="Content Placeholder 2"/>
          <p:cNvSpPr>
            <a:spLocks noGrp="1"/>
          </p:cNvSpPr>
          <p:nvPr>
            <p:ph idx="1"/>
          </p:nvPr>
        </p:nvSpPr>
        <p:spPr>
          <a:xfrm>
            <a:off x="329784" y="878990"/>
            <a:ext cx="8484432" cy="3558817"/>
          </a:xfrm>
        </p:spPr>
        <p:txBody>
          <a:bodyPr/>
          <a:lstStyle/>
          <a:p>
            <a:r>
              <a:rPr lang="en-US" dirty="0" smtClean="0"/>
              <a:t>Data Scientist with experience in private finance, non-profit, and law enforcement</a:t>
            </a:r>
          </a:p>
          <a:p>
            <a:r>
              <a:rPr lang="en-US" dirty="0" smtClean="0"/>
              <a:t>Passionate about communicating quantitative information effectively</a:t>
            </a:r>
          </a:p>
          <a:p>
            <a:r>
              <a:rPr lang="en-US" dirty="0" smtClean="0"/>
              <a:t>Main tools are R, SQL, and Tableau</a:t>
            </a:r>
          </a:p>
          <a:p>
            <a:r>
              <a:rPr lang="en-US" dirty="0" smtClean="0"/>
              <a:t>Frequently quote Box, Tukey, and Wickham</a:t>
            </a:r>
          </a:p>
        </p:txBody>
      </p:sp>
      <p:sp>
        <p:nvSpPr>
          <p:cNvPr id="6" name="TextBox 5"/>
          <p:cNvSpPr txBox="1"/>
          <p:nvPr/>
        </p:nvSpPr>
        <p:spPr>
          <a:xfrm>
            <a:off x="6584538" y="2955046"/>
            <a:ext cx="2131081" cy="1877437"/>
          </a:xfrm>
          <a:prstGeom prst="rect">
            <a:avLst/>
          </a:prstGeom>
          <a:solidFill>
            <a:schemeClr val="tx1">
              <a:lumMod val="50000"/>
              <a:lumOff val="50000"/>
            </a:schemeClr>
          </a:solidFill>
          <a:ln>
            <a:solidFill>
              <a:schemeClr val="tx1"/>
            </a:solidFill>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000" dirty="0">
                <a:latin typeface="Segoe Condensed" panose="020B0606040200020203" pitchFamily="34" charset="0"/>
              </a:rPr>
              <a:t>Tidy datasets are all alike, but every messy dataset is messy in its own way</a:t>
            </a:r>
            <a:r>
              <a:rPr lang="en-US" sz="2000" dirty="0" smtClean="0">
                <a:latin typeface="Segoe Condensed" panose="020B0606040200020203" pitchFamily="34" charset="0"/>
              </a:rPr>
              <a:t>.</a:t>
            </a:r>
          </a:p>
          <a:p>
            <a:pPr algn="ctr"/>
            <a:endParaRPr lang="en-US" sz="2000" dirty="0" smtClean="0">
              <a:latin typeface="Segoe Condensed" panose="020B0606040200020203" pitchFamily="34" charset="0"/>
            </a:endParaRPr>
          </a:p>
          <a:p>
            <a:pPr algn="ctr"/>
            <a:r>
              <a:rPr lang="en-US" sz="1600" dirty="0" smtClean="0">
                <a:solidFill>
                  <a:schemeClr val="bg1">
                    <a:lumMod val="95000"/>
                  </a:schemeClr>
                </a:solidFill>
                <a:latin typeface="Segoe Condensed" panose="020B0606040200020203" pitchFamily="34" charset="0"/>
              </a:rPr>
              <a:t>Hadley Wickham</a:t>
            </a:r>
            <a:endParaRPr lang="en-US" sz="1800" dirty="0">
              <a:solidFill>
                <a:schemeClr val="bg1">
                  <a:lumMod val="95000"/>
                </a:schemeClr>
              </a:solidFill>
              <a:latin typeface="Segoe Condensed" panose="020B0606040200020203" pitchFamily="34" charset="0"/>
            </a:endParaRPr>
          </a:p>
        </p:txBody>
      </p:sp>
      <p:sp>
        <p:nvSpPr>
          <p:cNvPr id="7" name="TextBox 6"/>
          <p:cNvSpPr txBox="1"/>
          <p:nvPr/>
        </p:nvSpPr>
        <p:spPr>
          <a:xfrm>
            <a:off x="596346" y="2955046"/>
            <a:ext cx="2131081" cy="1877437"/>
          </a:xfrm>
          <a:prstGeom prst="rect">
            <a:avLst/>
          </a:prstGeom>
          <a:solidFill>
            <a:schemeClr val="tx1">
              <a:lumMod val="50000"/>
              <a:lumOff val="50000"/>
            </a:schemeClr>
          </a:solidFill>
          <a:ln>
            <a:solidFill>
              <a:schemeClr val="tx1"/>
            </a:solidFill>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000" dirty="0" smtClean="0">
                <a:latin typeface="Segoe Condensed" panose="020B0606040200020203" pitchFamily="34" charset="0"/>
              </a:rPr>
              <a:t>All models are wrong, but some are useful.</a:t>
            </a:r>
          </a:p>
          <a:p>
            <a:pPr algn="ctr"/>
            <a:endParaRPr lang="en-US" sz="2000" dirty="0" smtClean="0">
              <a:latin typeface="Segoe Condensed" panose="020B0606040200020203" pitchFamily="34" charset="0"/>
            </a:endParaRPr>
          </a:p>
          <a:p>
            <a:pPr algn="ctr"/>
            <a:endParaRPr lang="en-US" sz="2000" dirty="0">
              <a:latin typeface="Segoe Condensed" panose="020B0606040200020203" pitchFamily="34" charset="0"/>
            </a:endParaRPr>
          </a:p>
          <a:p>
            <a:pPr algn="ctr"/>
            <a:r>
              <a:rPr lang="en-US" sz="1600" dirty="0" smtClean="0">
                <a:solidFill>
                  <a:schemeClr val="bg1">
                    <a:lumMod val="95000"/>
                  </a:schemeClr>
                </a:solidFill>
                <a:latin typeface="Segoe Condensed" panose="020B0606040200020203" pitchFamily="34" charset="0"/>
              </a:rPr>
              <a:t>George Box</a:t>
            </a:r>
            <a:endParaRPr lang="en-US" sz="1800" dirty="0">
              <a:solidFill>
                <a:schemeClr val="bg1">
                  <a:lumMod val="95000"/>
                </a:schemeClr>
              </a:solidFill>
              <a:latin typeface="Segoe Condensed" panose="020B0606040200020203" pitchFamily="34" charset="0"/>
            </a:endParaRPr>
          </a:p>
        </p:txBody>
      </p:sp>
      <p:sp>
        <p:nvSpPr>
          <p:cNvPr id="8" name="TextBox 7"/>
          <p:cNvSpPr txBox="1"/>
          <p:nvPr/>
        </p:nvSpPr>
        <p:spPr>
          <a:xfrm>
            <a:off x="3503964" y="2955046"/>
            <a:ext cx="2304037" cy="1877437"/>
          </a:xfrm>
          <a:prstGeom prst="rect">
            <a:avLst/>
          </a:prstGeom>
          <a:solidFill>
            <a:schemeClr val="tx1">
              <a:lumMod val="50000"/>
              <a:lumOff val="50000"/>
            </a:schemeClr>
          </a:solidFill>
          <a:ln>
            <a:solidFill>
              <a:schemeClr val="tx1"/>
            </a:solidFill>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000" dirty="0" smtClean="0">
                <a:latin typeface="Segoe Condensed" panose="020B0606040200020203" pitchFamily="34" charset="0"/>
              </a:rPr>
              <a:t>The best thing about being a statistician is that you get to play in everyone’s </a:t>
            </a:r>
            <a:r>
              <a:rPr lang="en-US" sz="2000" dirty="0" smtClean="0">
                <a:latin typeface="Segoe Condensed" panose="020B0606040200020203" pitchFamily="34" charset="0"/>
              </a:rPr>
              <a:t>backyard.</a:t>
            </a:r>
            <a:endParaRPr lang="en-US" sz="2000" dirty="0" smtClean="0">
              <a:latin typeface="Segoe Condensed" panose="020B0606040200020203" pitchFamily="34" charset="0"/>
            </a:endParaRPr>
          </a:p>
          <a:p>
            <a:pPr algn="ctr"/>
            <a:endParaRPr lang="en-US" sz="2000" dirty="0" smtClean="0">
              <a:latin typeface="Segoe Condensed" panose="020B0606040200020203" pitchFamily="34" charset="0"/>
            </a:endParaRPr>
          </a:p>
          <a:p>
            <a:pPr algn="ctr"/>
            <a:r>
              <a:rPr lang="en-US" sz="1600" dirty="0" smtClean="0">
                <a:solidFill>
                  <a:schemeClr val="bg1">
                    <a:lumMod val="95000"/>
                  </a:schemeClr>
                </a:solidFill>
                <a:latin typeface="Segoe Condensed" panose="020B0606040200020203" pitchFamily="34" charset="0"/>
              </a:rPr>
              <a:t>John Tukey</a:t>
            </a:r>
            <a:endParaRPr lang="en-US" sz="1800" dirty="0">
              <a:solidFill>
                <a:schemeClr val="bg1">
                  <a:lumMod val="95000"/>
                </a:schemeClr>
              </a:solidFill>
              <a:latin typeface="Segoe Condensed" panose="020B0606040200020203" pitchFamily="34" charset="0"/>
            </a:endParaRPr>
          </a:p>
        </p:txBody>
      </p:sp>
    </p:spTree>
    <p:extLst>
      <p:ext uri="{BB962C8B-B14F-4D97-AF65-F5344CB8AC3E}">
        <p14:creationId xmlns:p14="http://schemas.microsoft.com/office/powerpoint/2010/main" val="260202533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A3869-359E-3B42-BC55-FED776753D89}"/>
              </a:ext>
            </a:extLst>
          </p:cNvPr>
          <p:cNvSpPr>
            <a:spLocks noGrp="1"/>
          </p:cNvSpPr>
          <p:nvPr>
            <p:ph type="title"/>
          </p:nvPr>
        </p:nvSpPr>
        <p:spPr/>
        <p:txBody>
          <a:bodyPr/>
          <a:lstStyle/>
          <a:p>
            <a:pPr algn="ctr"/>
            <a:r>
              <a:rPr lang="en-US" dirty="0" smtClean="0"/>
              <a:t>Thank You!</a:t>
            </a:r>
            <a:endParaRPr lang="en-US" dirty="0"/>
          </a:p>
        </p:txBody>
      </p:sp>
      <p:sp>
        <p:nvSpPr>
          <p:cNvPr id="3" name="Content Placeholder 2">
            <a:extLst>
              <a:ext uri="{FF2B5EF4-FFF2-40B4-BE49-F238E27FC236}">
                <a16:creationId xmlns:a16="http://schemas.microsoft.com/office/drawing/2014/main" id="{2946E71F-25D5-9643-B57A-5AE629695821}"/>
              </a:ext>
            </a:extLst>
          </p:cNvPr>
          <p:cNvSpPr>
            <a:spLocks noGrp="1"/>
          </p:cNvSpPr>
          <p:nvPr>
            <p:ph idx="1"/>
          </p:nvPr>
        </p:nvSpPr>
        <p:spPr/>
        <p:txBody>
          <a:bodyPr>
            <a:normAutofit/>
          </a:bodyPr>
          <a:lstStyle/>
          <a:p>
            <a:pPr marL="0" indent="0" algn="ctr">
              <a:buNone/>
            </a:pPr>
            <a:r>
              <a:rPr lang="en-US" sz="3300" dirty="0">
                <a:solidFill>
                  <a:srgbClr val="4F5054"/>
                </a:solidFill>
                <a:latin typeface="+mj-lt"/>
                <a:ea typeface="+mj-ea"/>
                <a:cs typeface="+mj-cs"/>
              </a:rPr>
              <a:t>Please complete your session evaluations in the mobile app.  </a:t>
            </a:r>
          </a:p>
        </p:txBody>
      </p:sp>
    </p:spTree>
    <p:extLst>
      <p:ext uri="{BB962C8B-B14F-4D97-AF65-F5344CB8AC3E}">
        <p14:creationId xmlns:p14="http://schemas.microsoft.com/office/powerpoint/2010/main" val="7944963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WFAA</a:t>
            </a:r>
            <a:endParaRPr lang="en-US" dirty="0"/>
          </a:p>
        </p:txBody>
      </p:sp>
      <p:sp>
        <p:nvSpPr>
          <p:cNvPr id="4" name="Content Placeholder 3"/>
          <p:cNvSpPr>
            <a:spLocks noGrp="1"/>
          </p:cNvSpPr>
          <p:nvPr>
            <p:ph sz="half" idx="1"/>
          </p:nvPr>
        </p:nvSpPr>
        <p:spPr/>
        <p:txBody>
          <a:bodyPr/>
          <a:lstStyle/>
          <a:p>
            <a:r>
              <a:rPr lang="en-US" dirty="0" smtClean="0"/>
              <a:t>Official </a:t>
            </a:r>
            <a:r>
              <a:rPr lang="en-US" dirty="0"/>
              <a:t>fundraising and gift-receiving organization for the </a:t>
            </a:r>
            <a:r>
              <a:rPr lang="en-US" dirty="0" smtClean="0"/>
              <a:t>UW–Madison</a:t>
            </a:r>
            <a:endParaRPr lang="en-US" dirty="0"/>
          </a:p>
          <a:p>
            <a:r>
              <a:rPr lang="en-US" dirty="0" smtClean="0"/>
              <a:t>In the midst of a $3.2B campaign, ending in 2020</a:t>
            </a:r>
          </a:p>
          <a:p>
            <a:r>
              <a:rPr lang="en-US" dirty="0" smtClean="0"/>
              <a:t>Staff of 300: 70 development officers, 13 in Data Solutions Team (DW, BI, DA), 13 in Research</a:t>
            </a:r>
            <a:endParaRPr lang="en-US" dirty="0"/>
          </a:p>
        </p:txBody>
      </p:sp>
      <p:pic>
        <p:nvPicPr>
          <p:cNvPr id="6" name="Content Placeholder 5"/>
          <p:cNvPicPr>
            <a:picLocks noGrp="1" noChangeAspect="1"/>
          </p:cNvPicPr>
          <p:nvPr>
            <p:ph sz="half" idx="2"/>
          </p:nvPr>
        </p:nvPicPr>
        <p:blipFill>
          <a:blip r:embed="rId3"/>
          <a:stretch>
            <a:fillRect/>
          </a:stretch>
        </p:blipFill>
        <p:spPr>
          <a:xfrm>
            <a:off x="5154721" y="1268016"/>
            <a:ext cx="3085083" cy="1966446"/>
          </a:xfrm>
          <a:prstGeom prst="rect">
            <a:avLst/>
          </a:prstGeom>
        </p:spPr>
      </p:pic>
      <p:pic>
        <p:nvPicPr>
          <p:cNvPr id="7" name="Picture 6"/>
          <p:cNvPicPr>
            <a:picLocks noChangeAspect="1"/>
          </p:cNvPicPr>
          <p:nvPr/>
        </p:nvPicPr>
        <p:blipFill>
          <a:blip r:embed="rId4"/>
          <a:stretch>
            <a:fillRect/>
          </a:stretch>
        </p:blipFill>
        <p:spPr>
          <a:xfrm>
            <a:off x="5952756" y="3329294"/>
            <a:ext cx="1489014" cy="1630307"/>
          </a:xfrm>
          <a:prstGeom prst="rect">
            <a:avLst/>
          </a:prstGeom>
        </p:spPr>
      </p:pic>
    </p:spTree>
    <p:extLst>
      <p:ext uri="{BB962C8B-B14F-4D97-AF65-F5344CB8AC3E}">
        <p14:creationId xmlns:p14="http://schemas.microsoft.com/office/powerpoint/2010/main" val="6998963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 Donor Disruption – Overview </a:t>
            </a:r>
            <a:endParaRPr lang="en-US" dirty="0"/>
          </a:p>
        </p:txBody>
      </p:sp>
      <p:sp>
        <p:nvSpPr>
          <p:cNvPr id="3" name="Content Placeholder 2"/>
          <p:cNvSpPr>
            <a:spLocks noGrp="1"/>
          </p:cNvSpPr>
          <p:nvPr>
            <p:ph sz="half" idx="1"/>
          </p:nvPr>
        </p:nvSpPr>
        <p:spPr>
          <a:xfrm>
            <a:off x="343469" y="1268014"/>
            <a:ext cx="4250529" cy="3364707"/>
          </a:xfrm>
        </p:spPr>
        <p:txBody>
          <a:bodyPr>
            <a:normAutofit/>
          </a:bodyPr>
          <a:lstStyle/>
          <a:p>
            <a:r>
              <a:rPr lang="en-US" dirty="0" smtClean="0"/>
              <a:t>Growing wealth inequality</a:t>
            </a:r>
          </a:p>
          <a:p>
            <a:r>
              <a:rPr lang="en-US" dirty="0" smtClean="0"/>
              <a:t>Deviation from 80/20</a:t>
            </a:r>
          </a:p>
          <a:p>
            <a:r>
              <a:rPr lang="en-US" dirty="0" smtClean="0"/>
              <a:t>Large gifts in the news</a:t>
            </a:r>
            <a:endParaRPr lang="en-US" dirty="0"/>
          </a:p>
        </p:txBody>
      </p:sp>
      <p:sp>
        <p:nvSpPr>
          <p:cNvPr id="4" name="Content Placeholder 3"/>
          <p:cNvSpPr>
            <a:spLocks noGrp="1"/>
          </p:cNvSpPr>
          <p:nvPr>
            <p:ph sz="half" idx="2"/>
          </p:nvPr>
        </p:nvSpPr>
        <p:spPr>
          <a:xfrm>
            <a:off x="4846928" y="1268015"/>
            <a:ext cx="4233904" cy="3655348"/>
          </a:xfrm>
        </p:spPr>
        <p:txBody>
          <a:bodyPr>
            <a:noAutofit/>
          </a:bodyPr>
          <a:lstStyle/>
          <a:p>
            <a:pPr marL="0" indent="0">
              <a:buNone/>
            </a:pPr>
            <a:r>
              <a:rPr lang="en-US" sz="1600" dirty="0" smtClean="0"/>
              <a:t>Insights from Wealth-X’s </a:t>
            </a:r>
            <a:r>
              <a:rPr lang="en-US" sz="1600" i="1" dirty="0" smtClean="0"/>
              <a:t>World Ultra Wealth Report</a:t>
            </a:r>
            <a:r>
              <a:rPr lang="en-US" sz="1600" dirty="0" smtClean="0"/>
              <a:t> (2018):</a:t>
            </a:r>
          </a:p>
          <a:p>
            <a:pPr marL="342900" indent="-342900">
              <a:buAutoNum type="arabicPeriod"/>
            </a:pPr>
            <a:r>
              <a:rPr lang="en-US" sz="1600" b="1" i="1" dirty="0" smtClean="0"/>
              <a:t>Philanthropic </a:t>
            </a:r>
            <a:r>
              <a:rPr lang="en-US" sz="1600" b="1" i="1" dirty="0"/>
              <a:t>activity </a:t>
            </a:r>
            <a:r>
              <a:rPr lang="en-US" sz="1600" i="1" dirty="0"/>
              <a:t>is now </a:t>
            </a:r>
            <a:r>
              <a:rPr lang="en-US" sz="1600" i="1" dirty="0" smtClean="0"/>
              <a:t>one </a:t>
            </a:r>
            <a:r>
              <a:rPr lang="en-US" sz="1600" i="1" dirty="0"/>
              <a:t>of the </a:t>
            </a:r>
            <a:r>
              <a:rPr lang="en-US" sz="1600" b="1" i="1" dirty="0"/>
              <a:t>main interests of the </a:t>
            </a:r>
            <a:r>
              <a:rPr lang="en-US" sz="1600" b="1" i="1" dirty="0" smtClean="0"/>
              <a:t>ultra wealthy.</a:t>
            </a:r>
          </a:p>
          <a:p>
            <a:pPr marL="342900" indent="-342900">
              <a:buAutoNum type="arabicPeriod"/>
            </a:pPr>
            <a:r>
              <a:rPr lang="en-US" sz="1600" i="1" dirty="0" smtClean="0"/>
              <a:t>The </a:t>
            </a:r>
            <a:r>
              <a:rPr lang="en-US" sz="1600" b="1" i="1" dirty="0"/>
              <a:t>Giving Pledge</a:t>
            </a:r>
            <a:r>
              <a:rPr lang="en-US" sz="1600" i="1" dirty="0"/>
              <a:t> </a:t>
            </a:r>
            <a:r>
              <a:rPr lang="en-US" sz="1600" i="1" dirty="0" smtClean="0"/>
              <a:t>points </a:t>
            </a:r>
            <a:r>
              <a:rPr lang="en-US" sz="1600" i="1" dirty="0"/>
              <a:t>to an increasing </a:t>
            </a:r>
            <a:r>
              <a:rPr lang="en-US" sz="1600" i="1" dirty="0" smtClean="0"/>
              <a:t>awareness that the ultra wealthy</a:t>
            </a:r>
            <a:r>
              <a:rPr lang="en-US" sz="1600" b="1" i="1" dirty="0" smtClean="0"/>
              <a:t> need </a:t>
            </a:r>
            <a:r>
              <a:rPr lang="en-US" sz="1600" b="1" i="1" dirty="0"/>
              <a:t>to be seen to be giving something back to </a:t>
            </a:r>
            <a:r>
              <a:rPr lang="en-US" sz="1600" b="1" i="1" dirty="0" smtClean="0"/>
              <a:t>society</a:t>
            </a:r>
            <a:r>
              <a:rPr lang="en-US" sz="1600" i="1" dirty="0" smtClean="0"/>
              <a:t>. </a:t>
            </a:r>
          </a:p>
          <a:p>
            <a:pPr marL="342900" indent="-342900">
              <a:buAutoNum type="arabicPeriod"/>
            </a:pPr>
            <a:r>
              <a:rPr lang="en-US" sz="1600" i="1" dirty="0" smtClean="0"/>
              <a:t>There is a </a:t>
            </a:r>
            <a:r>
              <a:rPr lang="en-US" sz="1600" b="1" i="1" dirty="0" smtClean="0"/>
              <a:t>growing </a:t>
            </a:r>
            <a:r>
              <a:rPr lang="en-US" sz="1600" b="1" i="1" dirty="0"/>
              <a:t>popularity of alternative methods of philanthropy</a:t>
            </a:r>
            <a:r>
              <a:rPr lang="en-US" sz="1600" i="1" dirty="0"/>
              <a:t>, such as </a:t>
            </a:r>
            <a:r>
              <a:rPr lang="en-US" sz="1600" b="1" i="1" dirty="0" smtClean="0"/>
              <a:t>donor-advised funds</a:t>
            </a:r>
            <a:r>
              <a:rPr lang="en-US" sz="1600" i="1" dirty="0" smtClean="0"/>
              <a:t> </a:t>
            </a:r>
            <a:r>
              <a:rPr lang="en-US" sz="1600" i="1" dirty="0"/>
              <a:t>and </a:t>
            </a:r>
            <a:r>
              <a:rPr lang="en-US" sz="1600" b="1" i="1" dirty="0"/>
              <a:t>impact investment vehicles</a:t>
            </a:r>
            <a:r>
              <a:rPr lang="en-US" sz="1600" i="1" dirty="0"/>
              <a:t>.</a:t>
            </a:r>
          </a:p>
        </p:txBody>
      </p:sp>
      <p:pic>
        <p:nvPicPr>
          <p:cNvPr id="5" name="Picture 4"/>
          <p:cNvPicPr>
            <a:picLocks noChangeAspect="1"/>
          </p:cNvPicPr>
          <p:nvPr/>
        </p:nvPicPr>
        <p:blipFill>
          <a:blip r:embed="rId3"/>
          <a:stretch>
            <a:fillRect/>
          </a:stretch>
        </p:blipFill>
        <p:spPr>
          <a:xfrm>
            <a:off x="2282943" y="2710579"/>
            <a:ext cx="2407246" cy="1033235"/>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94278" y="3210613"/>
            <a:ext cx="2092421" cy="1177387"/>
          </a:xfrm>
          <a:prstGeom prst="rect">
            <a:avLst/>
          </a:prstGeom>
          <a:ln>
            <a:solidFill>
              <a:schemeClr val="tx1"/>
            </a:solidFill>
          </a:ln>
        </p:spPr>
      </p:pic>
      <p:pic>
        <p:nvPicPr>
          <p:cNvPr id="8" name="Picture 7"/>
          <p:cNvPicPr>
            <a:picLocks noChangeAspect="1"/>
          </p:cNvPicPr>
          <p:nvPr/>
        </p:nvPicPr>
        <p:blipFill>
          <a:blip r:embed="rId5"/>
          <a:stretch>
            <a:fillRect/>
          </a:stretch>
        </p:blipFill>
        <p:spPr>
          <a:xfrm>
            <a:off x="2282890" y="3902697"/>
            <a:ext cx="2407296" cy="730024"/>
          </a:xfrm>
          <a:prstGeom prst="rect">
            <a:avLst/>
          </a:prstGeom>
          <a:ln>
            <a:solidFill>
              <a:schemeClr val="tx1"/>
            </a:solidFill>
          </a:ln>
        </p:spPr>
      </p:pic>
    </p:spTree>
    <p:extLst>
      <p:ext uri="{BB962C8B-B14F-4D97-AF65-F5344CB8AC3E}">
        <p14:creationId xmlns:p14="http://schemas.microsoft.com/office/powerpoint/2010/main" val="1449896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chor="t"/>
          <a:lstStyle/>
          <a:p>
            <a:r>
              <a:rPr lang="en-US" dirty="0" smtClean="0"/>
              <a:t>Trend in Wealth and Income Inequality</a:t>
            </a:r>
            <a:endParaRPr lang="en-US" dirty="0"/>
          </a:p>
        </p:txBody>
      </p:sp>
      <p:pic>
        <p:nvPicPr>
          <p:cNvPr id="7" name="Content Placeholder 6"/>
          <p:cNvPicPr>
            <a:picLocks noGrp="1" noChangeAspect="1"/>
          </p:cNvPicPr>
          <p:nvPr>
            <p:ph idx="1"/>
          </p:nvPr>
        </p:nvPicPr>
        <p:blipFill>
          <a:blip r:embed="rId2"/>
          <a:stretch>
            <a:fillRect/>
          </a:stretch>
        </p:blipFill>
        <p:spPr>
          <a:xfrm>
            <a:off x="1530271" y="861172"/>
            <a:ext cx="6083457" cy="4055638"/>
          </a:xfrm>
          <a:prstGeom prst="rect">
            <a:avLst/>
          </a:prstGeom>
        </p:spPr>
      </p:pic>
    </p:spTree>
    <p:extLst>
      <p:ext uri="{BB962C8B-B14F-4D97-AF65-F5344CB8AC3E}">
        <p14:creationId xmlns:p14="http://schemas.microsoft.com/office/powerpoint/2010/main" val="38536623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 Donor Disruption – IRS Data</a:t>
            </a:r>
            <a:endParaRPr lang="en-US" dirty="0"/>
          </a:p>
        </p:txBody>
      </p:sp>
      <p:sp>
        <p:nvSpPr>
          <p:cNvPr id="4" name="Content Placeholder 3"/>
          <p:cNvSpPr>
            <a:spLocks noGrp="1"/>
          </p:cNvSpPr>
          <p:nvPr>
            <p:ph sz="half" idx="1"/>
          </p:nvPr>
        </p:nvSpPr>
        <p:spPr>
          <a:xfrm>
            <a:off x="329784" y="1268016"/>
            <a:ext cx="3423682" cy="3364707"/>
          </a:xfrm>
        </p:spPr>
        <p:txBody>
          <a:bodyPr/>
          <a:lstStyle/>
          <a:p>
            <a:r>
              <a:rPr lang="en-US" dirty="0" smtClean="0"/>
              <a:t>Tax return data is available by ZIP</a:t>
            </a:r>
          </a:p>
          <a:p>
            <a:pPr lvl="1"/>
            <a:r>
              <a:rPr lang="en-US" dirty="0" smtClean="0"/>
              <a:t>Aside: useful in ML</a:t>
            </a:r>
          </a:p>
          <a:p>
            <a:r>
              <a:rPr lang="en-US" dirty="0" smtClean="0"/>
              <a:t>How does the 80/20 “rule” hold up using charitable contributions on tax returns?</a:t>
            </a:r>
          </a:p>
          <a:p>
            <a:r>
              <a:rPr lang="en-US" dirty="0" smtClean="0"/>
              <a:t>What does this tell us about large donors?</a:t>
            </a:r>
            <a:endParaRPr lang="en-US" dirty="0"/>
          </a:p>
        </p:txBody>
      </p:sp>
      <p:pic>
        <p:nvPicPr>
          <p:cNvPr id="6" name="Content Placeholder 5"/>
          <p:cNvPicPr>
            <a:picLocks noGrp="1" noChangeAspect="1"/>
          </p:cNvPicPr>
          <p:nvPr>
            <p:ph sz="half" idx="2"/>
          </p:nvPr>
        </p:nvPicPr>
        <p:blipFill>
          <a:blip r:embed="rId2"/>
          <a:stretch>
            <a:fillRect/>
          </a:stretch>
        </p:blipFill>
        <p:spPr>
          <a:xfrm>
            <a:off x="4067559" y="1163216"/>
            <a:ext cx="4997338" cy="3748003"/>
          </a:xfrm>
          <a:prstGeom prst="rect">
            <a:avLst/>
          </a:prstGeom>
        </p:spPr>
      </p:pic>
    </p:spTree>
    <p:extLst>
      <p:ext uri="{BB962C8B-B14F-4D97-AF65-F5344CB8AC3E}">
        <p14:creationId xmlns:p14="http://schemas.microsoft.com/office/powerpoint/2010/main" val="32684524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59993"/>
            <a:ext cx="8484432" cy="994172"/>
          </a:xfrm>
        </p:spPr>
        <p:txBody>
          <a:bodyPr anchor="t"/>
          <a:lstStyle/>
          <a:p>
            <a:r>
              <a:rPr lang="en-US" dirty="0" smtClean="0"/>
              <a:t>Large Donor Disruption – WFAA Data</a:t>
            </a:r>
            <a:endParaRPr lang="en-US" dirty="0"/>
          </a:p>
        </p:txBody>
      </p:sp>
      <p:sp>
        <p:nvSpPr>
          <p:cNvPr id="3" name="TextBox 2"/>
          <p:cNvSpPr txBox="1"/>
          <p:nvPr/>
        </p:nvSpPr>
        <p:spPr>
          <a:xfrm>
            <a:off x="7000656" y="1085038"/>
            <a:ext cx="2044284"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smtClean="0"/>
              <a:t>WFAA giving deviates from Pareto 80/20</a:t>
            </a:r>
          </a:p>
          <a:p>
            <a:pPr marL="285750" indent="-285750">
              <a:buFont typeface="Arial" panose="020B0604020202020204" pitchFamily="34" charset="0"/>
              <a:buChar char="•"/>
            </a:pPr>
            <a:r>
              <a:rPr lang="en-US" sz="2000" dirty="0" smtClean="0"/>
              <a:t>Trending toward larger deviation</a:t>
            </a:r>
            <a:endParaRPr lang="en-US" sz="2000" dirty="0"/>
          </a:p>
        </p:txBody>
      </p:sp>
      <p:pic>
        <p:nvPicPr>
          <p:cNvPr id="8" name="Content Placeholder 7"/>
          <p:cNvPicPr>
            <a:picLocks noGrp="1" noChangeAspect="1"/>
          </p:cNvPicPr>
          <p:nvPr>
            <p:ph idx="1"/>
          </p:nvPr>
        </p:nvPicPr>
        <p:blipFill>
          <a:blip r:embed="rId3"/>
          <a:stretch>
            <a:fillRect/>
          </a:stretch>
        </p:blipFill>
        <p:spPr>
          <a:xfrm>
            <a:off x="329784" y="771331"/>
            <a:ext cx="6613744" cy="4133590"/>
          </a:xfrm>
          <a:prstGeom prst="rect">
            <a:avLst/>
          </a:prstGeom>
        </p:spPr>
      </p:pic>
    </p:spTree>
    <p:extLst>
      <p:ext uri="{BB962C8B-B14F-4D97-AF65-F5344CB8AC3E}">
        <p14:creationId xmlns:p14="http://schemas.microsoft.com/office/powerpoint/2010/main" val="17382803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Large Donor Disruption – Opinions</a:t>
            </a:r>
            <a:endParaRPr lang="en-US" dirty="0"/>
          </a:p>
        </p:txBody>
      </p:sp>
      <p:sp>
        <p:nvSpPr>
          <p:cNvPr id="3" name="Content Placeholder 2"/>
          <p:cNvSpPr>
            <a:spLocks noGrp="1"/>
          </p:cNvSpPr>
          <p:nvPr>
            <p:ph idx="1"/>
          </p:nvPr>
        </p:nvSpPr>
        <p:spPr/>
        <p:txBody>
          <a:bodyPr/>
          <a:lstStyle/>
          <a:p>
            <a:r>
              <a:rPr lang="en-US" dirty="0" smtClean="0"/>
              <a:t>Large donors have always been important, but their importance is increasing</a:t>
            </a:r>
          </a:p>
          <a:p>
            <a:pPr lvl="1"/>
            <a:r>
              <a:rPr lang="en-US" dirty="0" smtClean="0"/>
              <a:t>Also evident in HRC 2016 campaign contributions</a:t>
            </a:r>
          </a:p>
          <a:p>
            <a:r>
              <a:rPr lang="en-US" dirty="0" smtClean="0"/>
              <a:t>Most organizations will have good data on these donors, but might lack ways of analyzing it</a:t>
            </a:r>
          </a:p>
          <a:p>
            <a:pPr lvl="1"/>
            <a:r>
              <a:rPr lang="en-US" dirty="0" smtClean="0"/>
              <a:t>What’s the dependent variable?</a:t>
            </a:r>
          </a:p>
          <a:p>
            <a:r>
              <a:rPr lang="en-US" dirty="0" smtClean="0"/>
              <a:t>What you learn about large donors today will help you tomorrow</a:t>
            </a:r>
            <a:endParaRPr lang="en-US" dirty="0"/>
          </a:p>
        </p:txBody>
      </p:sp>
    </p:spTree>
    <p:extLst>
      <p:ext uri="{BB962C8B-B14F-4D97-AF65-F5344CB8AC3E}">
        <p14:creationId xmlns:p14="http://schemas.microsoft.com/office/powerpoint/2010/main" val="3479376838"/>
      </p:ext>
    </p:extLst>
  </p:cSld>
  <p:clrMapOvr>
    <a:masterClrMapping/>
  </p:clrMapOvr>
  <p:timing>
    <p:tnLst>
      <p:par>
        <p:cTn id="1" dur="indefinite" restart="never" nodeType="tmRoot"/>
      </p:par>
    </p:tnLst>
  </p:timing>
</p:sld>
</file>

<file path=ppt/theme/theme1.xml><?xml version="1.0" encoding="utf-8"?>
<a:theme xmlns:a="http://schemas.openxmlformats.org/drawingml/2006/main" name="DAS 2018 PPT 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PRA_248433-18_DAS_PPT" id="{4079B0FE-1DAC-FE43-82EA-13E846F73A8B}" vid="{77CFB9E6-B0C4-EA41-B16E-56E02C3215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DAS 2018 PPT Template</Template>
  <TotalTime>1099</TotalTime>
  <Words>1614</Words>
  <Application>Microsoft Office PowerPoint</Application>
  <PresentationFormat>On-screen Show (16:9)</PresentationFormat>
  <Paragraphs>311</Paragraphs>
  <Slides>30</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Consolas</vt:lpstr>
      <vt:lpstr>Segoe Condensed</vt:lpstr>
      <vt:lpstr>Segoe UI</vt:lpstr>
      <vt:lpstr>Segoe UI Semibold</vt:lpstr>
      <vt:lpstr>DAS 2018 PPT Template</vt:lpstr>
      <vt:lpstr>Generating Insights from Clustering Large Donors</vt:lpstr>
      <vt:lpstr>About this Talk</vt:lpstr>
      <vt:lpstr>About Me</vt:lpstr>
      <vt:lpstr>About WFAA</vt:lpstr>
      <vt:lpstr>Large Donor Disruption – Overview </vt:lpstr>
      <vt:lpstr>Trend in Wealth and Income Inequality</vt:lpstr>
      <vt:lpstr>Large Donor Disruption – IRS Data</vt:lpstr>
      <vt:lpstr>Large Donor Disruption – WFAA Data</vt:lpstr>
      <vt:lpstr>Large Donor Disruption – Opinions</vt:lpstr>
      <vt:lpstr>What we did at WFAA</vt:lpstr>
      <vt:lpstr>Unsupervised Learning</vt:lpstr>
      <vt:lpstr>Using UL: Right and Wrong Times</vt:lpstr>
      <vt:lpstr>Three UL Techniques You Should Know </vt:lpstr>
      <vt:lpstr>K-Means</vt:lpstr>
      <vt:lpstr>K-Means Example</vt:lpstr>
      <vt:lpstr>Hierarchical Clustering</vt:lpstr>
      <vt:lpstr>Hierarchical Clustering Example</vt:lpstr>
      <vt:lpstr>DBSCAN</vt:lpstr>
      <vt:lpstr>DBSCAN Example</vt:lpstr>
      <vt:lpstr>Bonus: Dimensionality Reduction</vt:lpstr>
      <vt:lpstr>Example from WFAA – Setup</vt:lpstr>
      <vt:lpstr>Example from WFAA – Data/Methods</vt:lpstr>
      <vt:lpstr>Example from WFAA – Results</vt:lpstr>
      <vt:lpstr>Example from WFAA – Results</vt:lpstr>
      <vt:lpstr>Example from WFAA – Implementation</vt:lpstr>
      <vt:lpstr>Wrapping Up – Large Donors</vt:lpstr>
      <vt:lpstr>Wrapping Up – UL</vt:lpstr>
      <vt:lpstr>Wrapping Up</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dc:title>
  <dc:creator>Fisher, Krysten</dc:creator>
  <cp:lastModifiedBy>Brad Stieber</cp:lastModifiedBy>
  <cp:revision>302</cp:revision>
  <dcterms:created xsi:type="dcterms:W3CDTF">2018-04-11T13:46:40Z</dcterms:created>
  <dcterms:modified xsi:type="dcterms:W3CDTF">2019-06-13T15:09:22Z</dcterms:modified>
</cp:coreProperties>
</file>

<file path=docProps/thumbnail.jpeg>
</file>